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6.xml" ContentType="application/vnd.openxmlformats-officedocument.presentationml.tags+xml"/>
  <Override PartName="/ppt/notesSlides/notesSlide33.xml" ContentType="application/vnd.openxmlformats-officedocument.presentationml.notesSlide+xml"/>
  <Override PartName="/ppt/tags/tag17.xml" ContentType="application/vnd.openxmlformats-officedocument.presentationml.tags+xml"/>
  <Override PartName="/ppt/notesSlides/notesSlide34.xml" ContentType="application/vnd.openxmlformats-officedocument.presentationml.notesSlide+xml"/>
  <Override PartName="/ppt/tags/tag18.xml" ContentType="application/vnd.openxmlformats-officedocument.presentationml.tags+xml"/>
  <Override PartName="/ppt/notesSlides/notesSlide35.xml" ContentType="application/vnd.openxmlformats-officedocument.presentationml.notesSlide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ppt/tags/tag2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tags/tag23.xml" ContentType="application/vnd.openxmlformats-officedocument.presentationml.tags+xml"/>
  <Override PartName="/ppt/notesSlides/notesSlide41.xml" ContentType="application/vnd.openxmlformats-officedocument.presentationml.notesSlide+xml"/>
  <Override PartName="/ppt/tags/tag24.xml" ContentType="application/vnd.openxmlformats-officedocument.presentationml.tags+xml"/>
  <Override PartName="/ppt/notesSlides/notesSlide42.xml" ContentType="application/vnd.openxmlformats-officedocument.presentationml.notesSlide+xml"/>
  <Override PartName="/ppt/tags/tag2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6.xml" ContentType="application/vnd.openxmlformats-officedocument.presentationml.tags+xml"/>
  <Override PartName="/ppt/notesSlides/notesSlide45.xml" ContentType="application/vnd.openxmlformats-officedocument.presentationml.notesSlide+xml"/>
  <Override PartName="/ppt/tags/tag27.xml" ContentType="application/vnd.openxmlformats-officedocument.presentationml.tags+xml"/>
  <Override PartName="/ppt/notesSlides/notesSlide46.xml" ContentType="application/vnd.openxmlformats-officedocument.presentationml.notesSlide+xml"/>
  <Override PartName="/ppt/tags/tag28.xml" ContentType="application/vnd.openxmlformats-officedocument.presentationml.tags+xml"/>
  <Override PartName="/ppt/notesSlides/notesSlide47.xml" ContentType="application/vnd.openxmlformats-officedocument.presentationml.notesSlide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32.xml" ContentType="application/vnd.openxmlformats-officedocument.presentationml.tags+xml"/>
  <Override PartName="/ppt/notesSlides/notesSlide53.xml" ContentType="application/vnd.openxmlformats-officedocument.presentationml.notesSlide+xml"/>
  <Override PartName="/ppt/tags/tag33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34.xml" ContentType="application/vnd.openxmlformats-officedocument.presentationml.tags+xml"/>
  <Override PartName="/ppt/notesSlides/notesSlide58.xml" ContentType="application/vnd.openxmlformats-officedocument.presentationml.notesSlide+xml"/>
  <Override PartName="/ppt/tags/tag35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36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37.xml" ContentType="application/vnd.openxmlformats-officedocument.presentationml.tags+xml"/>
  <Override PartName="/ppt/notesSlides/notesSlide65.xml" ContentType="application/vnd.openxmlformats-officedocument.presentationml.notesSlide+xml"/>
  <Override PartName="/ppt/tags/tag38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39.xml" ContentType="application/vnd.openxmlformats-officedocument.presentationml.tags+xml"/>
  <Override PartName="/ppt/notesSlides/notesSlide69.xml" ContentType="application/vnd.openxmlformats-officedocument.presentationml.notesSlide+xml"/>
  <Override PartName="/ppt/tags/tag40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41.xml" ContentType="application/vnd.openxmlformats-officedocument.presentationml.tags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42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tags/tag43.xml" ContentType="application/vnd.openxmlformats-officedocument.presentationml.tags+xml"/>
  <Override PartName="/ppt/notesSlides/notesSlide82.xml" ContentType="application/vnd.openxmlformats-officedocument.presentationml.notesSlide+xml"/>
  <Override PartName="/ppt/tags/tag44.xml" ContentType="application/vnd.openxmlformats-officedocument.presentationml.tags+xml"/>
  <Override PartName="/ppt/notesSlides/notesSlide83.xml" ContentType="application/vnd.openxmlformats-officedocument.presentationml.notesSlide+xml"/>
  <Override PartName="/ppt/tags/tag45.xml" ContentType="application/vnd.openxmlformats-officedocument.presentationml.tags+xml"/>
  <Override PartName="/ppt/notesSlides/notesSlide84.xml" ContentType="application/vnd.openxmlformats-officedocument.presentationml.notesSlide+xml"/>
  <Override PartName="/ppt/tags/tag46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8" r:id="rId2"/>
    <p:sldId id="289" r:id="rId3"/>
    <p:sldId id="372" r:id="rId4"/>
    <p:sldId id="378" r:id="rId5"/>
    <p:sldId id="380" r:id="rId6"/>
    <p:sldId id="382" r:id="rId7"/>
    <p:sldId id="383" r:id="rId8"/>
    <p:sldId id="384" r:id="rId9"/>
    <p:sldId id="373" r:id="rId10"/>
    <p:sldId id="385" r:id="rId11"/>
    <p:sldId id="431" r:id="rId12"/>
    <p:sldId id="386" r:id="rId13"/>
    <p:sldId id="387" r:id="rId14"/>
    <p:sldId id="388" r:id="rId15"/>
    <p:sldId id="432" r:id="rId16"/>
    <p:sldId id="433" r:id="rId17"/>
    <p:sldId id="434" r:id="rId18"/>
    <p:sldId id="436" r:id="rId19"/>
    <p:sldId id="437" r:id="rId20"/>
    <p:sldId id="438" r:id="rId21"/>
    <p:sldId id="439" r:id="rId22"/>
    <p:sldId id="440" r:id="rId23"/>
    <p:sldId id="390" r:id="rId24"/>
    <p:sldId id="442" r:id="rId25"/>
    <p:sldId id="443" r:id="rId26"/>
    <p:sldId id="441" r:id="rId27"/>
    <p:sldId id="445" r:id="rId28"/>
    <p:sldId id="391" r:id="rId29"/>
    <p:sldId id="444" r:id="rId30"/>
    <p:sldId id="446" r:id="rId31"/>
    <p:sldId id="392" r:id="rId32"/>
    <p:sldId id="348" r:id="rId33"/>
    <p:sldId id="448" r:id="rId34"/>
    <p:sldId id="449" r:id="rId35"/>
    <p:sldId id="393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1" r:id="rId47"/>
    <p:sldId id="463" r:id="rId48"/>
    <p:sldId id="464" r:id="rId49"/>
    <p:sldId id="465" r:id="rId50"/>
    <p:sldId id="466" r:id="rId51"/>
    <p:sldId id="467" r:id="rId52"/>
    <p:sldId id="402" r:id="rId53"/>
    <p:sldId id="468" r:id="rId54"/>
    <p:sldId id="404" r:id="rId55"/>
    <p:sldId id="405" r:id="rId56"/>
    <p:sldId id="469" r:id="rId57"/>
    <p:sldId id="470" r:id="rId58"/>
    <p:sldId id="472" r:id="rId59"/>
    <p:sldId id="473" r:id="rId60"/>
    <p:sldId id="474" r:id="rId61"/>
    <p:sldId id="475" r:id="rId62"/>
    <p:sldId id="478" r:id="rId63"/>
    <p:sldId id="480" r:id="rId64"/>
    <p:sldId id="482" r:id="rId65"/>
    <p:sldId id="483" r:id="rId66"/>
    <p:sldId id="484" r:id="rId67"/>
    <p:sldId id="485" r:id="rId68"/>
    <p:sldId id="486" r:id="rId69"/>
    <p:sldId id="488" r:id="rId70"/>
    <p:sldId id="491" r:id="rId71"/>
    <p:sldId id="492" r:id="rId72"/>
    <p:sldId id="493" r:id="rId73"/>
    <p:sldId id="494" r:id="rId74"/>
    <p:sldId id="495" r:id="rId75"/>
    <p:sldId id="496" r:id="rId76"/>
    <p:sldId id="497" r:id="rId77"/>
    <p:sldId id="498" r:id="rId78"/>
    <p:sldId id="499" r:id="rId79"/>
    <p:sldId id="501" r:id="rId80"/>
    <p:sldId id="502" r:id="rId81"/>
    <p:sldId id="503" r:id="rId82"/>
    <p:sldId id="504" r:id="rId83"/>
    <p:sldId id="505" r:id="rId84"/>
    <p:sldId id="506" r:id="rId85"/>
    <p:sldId id="507" r:id="rId86"/>
    <p:sldId id="508" r:id="rId87"/>
    <p:sldId id="509" r:id="rId88"/>
    <p:sldId id="510" r:id="rId89"/>
    <p:sldId id="511" r:id="rId90"/>
    <p:sldId id="515" r:id="rId91"/>
    <p:sldId id="516" r:id="rId92"/>
    <p:sldId id="517" r:id="rId93"/>
    <p:sldId id="518" r:id="rId94"/>
    <p:sldId id="519" r:id="rId95"/>
    <p:sldId id="520" r:id="rId96"/>
    <p:sldId id="521" r:id="rId9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06C58"/>
    <a:srgbClr val="99C7F3"/>
    <a:srgbClr val="F4F1B2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>
      <p:cViewPr varScale="1">
        <p:scale>
          <a:sx n="170" d="100"/>
          <a:sy n="170" d="100"/>
        </p:scale>
        <p:origin x="14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EB8157-6F6B-41E8-9C71-578188D24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5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F7B97-B94A-4A52-9295-94F3BC67E8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0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1E2B61-C0C2-458E-B8F3-823955C978C4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38748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6374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9873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271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109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149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610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596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713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32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372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C2864-7E02-4FE3-AFD1-FFE98CB5F48C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2877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750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92421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372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3282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26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91263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085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6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0426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161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31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5416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F55FF42-5ED7-4507-807B-EA36422C6A87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8473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09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9226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0046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5459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5593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697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820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42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761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615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1797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4493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1569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41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4295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7131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5335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7960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90606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8920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251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07306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0342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411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56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05924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2020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89248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9422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8764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8412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54561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823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603081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64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295397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65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019791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66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165156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7415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45945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69233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90300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216142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529234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732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202519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74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766692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953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38187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1561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68645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3537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91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8DB90-61A7-443B-B81A-ED17D4365A43}" type="slidenum">
              <a:rPr lang="en-US" altLang="ko-KR"/>
              <a:pPr/>
              <a:t>81</a:t>
            </a:fld>
            <a:endParaRPr lang="en-US" altLang="ko-KR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 cap="flat"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183849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27343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29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10432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45679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29932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505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4615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49220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80509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F7B97-B94A-4A52-9295-94F3BC67E857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36245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15297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71993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0563"/>
            <a:ext cx="4556125" cy="3417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9F1EE-1103-41A1-A091-D4E50CA95C7A}" type="slidenum">
              <a:rPr lang="en-US" altLang="ko-KR" smtClean="0"/>
              <a:pPr/>
              <a:t>93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5580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A219E-102C-485B-B261-B6A2B7D0BE93}" type="slidenum">
              <a:rPr lang="en-US" altLang="ko-KR" smtClean="0"/>
              <a:pPr/>
              <a:t>10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135904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984707-9C53-4BE7-905C-3C76F6B3FDB6}" type="datetime1">
              <a:rPr lang="ko-KR" altLang="en-US" smtClean="0"/>
              <a:pPr/>
              <a:t>2021-10-18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38A64-DAA1-4D3B-9F0C-B215552C11AC}" type="slidenum">
              <a:rPr lang="ko-KR" altLang="en-US" smtClean="0"/>
              <a:pPr/>
              <a:t>96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471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Line 28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" name="Line 30"/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" name="Line 34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4B54C9-4FB0-44A1-8ECB-A2C11724FC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62196-7B95-4585-BF15-A0DEE4EB0E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7C7E-9A4F-4EA7-9347-C3D639A5B9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35131-CC70-4A14-95B1-EDCAAFE1C4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82E87-200D-4F3E-B19B-4F739525FE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C727B-79C4-482C-9B3B-361348599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3BB0-95A2-43D7-9252-047BB95C67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C404E-9529-42B3-BB32-00B337A41A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C6090-BD25-40CC-A346-0FA57D619B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직사각형 3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0FC04-1EC0-46F0-968E-535D0F7969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CE2CB-4093-431D-A2D1-52DE729C5E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EE5B434B-B058-430D-BD86-ADC17CBB1A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2056" name="Picture 20" descr="KPU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5188" y="6359525"/>
            <a:ext cx="1692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</p:bld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화일의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 인덱스 구조</a:t>
            </a:r>
            <a:endParaRPr lang="ko-KR" altLang="en-US" sz="4400" dirty="0" smtClean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한국산업기술대학교</a:t>
            </a:r>
          </a:p>
          <a:p>
            <a:pPr eaLnBrk="1" hangingPunct="1">
              <a:defRPr/>
            </a:pPr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2112963"/>
            <a:ext cx="7154689" cy="2980353"/>
            <a:chOff x="1187624" y="2112963"/>
            <a:chExt cx="7154689" cy="2878013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22885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데이타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화일에서 원하는 레코드를    찾는 방법은 무엇인가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 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때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성능에 영향을 미치는 요인은   무엇인가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1739232"/>
            <a:ext cx="7154689" cy="2050632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8724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     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순차검색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VS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이진검색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/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시간복잡도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이진검색의 조건은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B" pitchFamily="18" charset="-127"/>
              </a:rPr>
              <a:t>기억나시나요</a:t>
            </a:r>
            <a:r>
              <a:rPr lang="en-US" altLang="ko-KR" dirty="0" smtClean="0">
                <a:latin typeface="HY동녘B" pitchFamily="18" charset="-127"/>
              </a:rPr>
              <a:t>?</a:t>
            </a:r>
            <a:endParaRPr lang="ko-KR" altLang="en-US" dirty="0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431256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85693" y="3792201"/>
            <a:ext cx="7153275" cy="602866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333331" y="3816014"/>
            <a:ext cx="6842125" cy="49065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340768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6368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573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2778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5983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91880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2392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5597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8802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2007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52120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84168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16216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948264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80312" y="4630147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8297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2" idx="3"/>
          </p:cNvCxnSpPr>
          <p:nvPr/>
        </p:nvCxnSpPr>
        <p:spPr>
          <a:xfrm>
            <a:off x="181501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98191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3"/>
          </p:cNvCxnSpPr>
          <p:nvPr/>
        </p:nvCxnSpPr>
        <p:spPr>
          <a:xfrm>
            <a:off x="241396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580866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</p:cNvCxnSpPr>
          <p:nvPr/>
        </p:nvCxnSpPr>
        <p:spPr>
          <a:xfrm>
            <a:off x="3012914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79814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3"/>
          </p:cNvCxnSpPr>
          <p:nvPr/>
        </p:nvCxnSpPr>
        <p:spPr>
          <a:xfrm>
            <a:off x="3611862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778762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</p:cNvCxnSpPr>
          <p:nvPr/>
        </p:nvCxnSpPr>
        <p:spPr>
          <a:xfrm>
            <a:off x="4210810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37771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</p:cNvCxnSpPr>
          <p:nvPr/>
        </p:nvCxnSpPr>
        <p:spPr>
          <a:xfrm>
            <a:off x="480975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97665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540870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575606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</p:cNvCxnSpPr>
          <p:nvPr/>
        </p:nvCxnSpPr>
        <p:spPr>
          <a:xfrm>
            <a:off x="6007654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174554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</p:cNvCxnSpPr>
          <p:nvPr/>
        </p:nvCxnSpPr>
        <p:spPr>
          <a:xfrm>
            <a:off x="6606602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73502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3"/>
          </p:cNvCxnSpPr>
          <p:nvPr/>
        </p:nvCxnSpPr>
        <p:spPr>
          <a:xfrm>
            <a:off x="7205550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372450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</p:cNvCxnSpPr>
          <p:nvPr/>
        </p:nvCxnSpPr>
        <p:spPr>
          <a:xfrm>
            <a:off x="7804498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971398" y="5301208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</p:cNvCxnSpPr>
          <p:nvPr/>
        </p:nvCxnSpPr>
        <p:spPr>
          <a:xfrm>
            <a:off x="8403446" y="5445224"/>
            <a:ext cx="16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95"/>
    </mc:Choice>
    <mc:Fallback xmlns="">
      <p:transition spd="slow" advTm="50279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0768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검색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204864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5580112" y="1471535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순차검색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80112" y="2113182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이진검색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44208" y="548680"/>
            <a:ext cx="2801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순서화일이란</a:t>
            </a:r>
            <a:r>
              <a:rPr lang="en-US" altLang="ko-KR" sz="1400" dirty="0"/>
              <a:t>?</a:t>
            </a:r>
          </a:p>
          <a:p>
            <a:pPr algn="ctr"/>
            <a:r>
              <a:rPr lang="en-US" altLang="ko-KR" sz="1400" dirty="0"/>
              <a:t> </a:t>
            </a:r>
            <a:r>
              <a:rPr lang="ko-KR" altLang="en-US" sz="1400" dirty="0"/>
              <a:t>특정 필드 값의 크기 순으로 레코드를 저장한 화일</a:t>
            </a:r>
          </a:p>
        </p:txBody>
      </p:sp>
    </p:spTree>
    <p:extLst>
      <p:ext uri="{BB962C8B-B14F-4D97-AF65-F5344CB8AC3E}">
        <p14:creationId xmlns:p14="http://schemas.microsoft.com/office/powerpoint/2010/main" val="25536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32"/>
    </mc:Choice>
    <mc:Fallback xmlns="">
      <p:transition spd="slow" advTm="60563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7624" y="2112963"/>
            <a:ext cx="7154689" cy="2980353"/>
            <a:chOff x="1187624" y="2112963"/>
            <a:chExt cx="7154689" cy="2878013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22885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데이타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새로운 레코드를 삽입하는 방법은 무엇인가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 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때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성능에 영향을 미치는 요인은   무엇인가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643480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5076056" y="3068960"/>
            <a:ext cx="388843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공간이 없으면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어떻게 만드는가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6056" y="1409329"/>
            <a:ext cx="3888432" cy="1587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2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83"/>
    </mc:Choice>
    <mc:Fallback xmlns="">
      <p:transition spd="slow" advTm="64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그룹 194"/>
          <p:cNvGrpSpPr/>
          <p:nvPr/>
        </p:nvGrpSpPr>
        <p:grpSpPr>
          <a:xfrm>
            <a:off x="850818" y="2604849"/>
            <a:ext cx="7153275" cy="2261440"/>
            <a:chOff x="1189038" y="2112963"/>
            <a:chExt cx="7153275" cy="2857500"/>
          </a:xfrm>
        </p:grpSpPr>
        <p:sp>
          <p:nvSpPr>
            <p:cNvPr id="196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7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8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2000"/>
            </a:p>
          </p:txBody>
        </p:sp>
        <p:sp>
          <p:nvSpPr>
            <p:cNvPr id="199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 dirty="0" smtClean="0"/>
                <a:t>                                 </a:t>
              </a:r>
              <a:r>
                <a:rPr lang="ko-KR" altLang="en-US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과제</a:t>
              </a:r>
            </a:p>
          </p:txBody>
        </p:sp>
        <p:sp>
          <p:nvSpPr>
            <p:cNvPr id="200" name="Text Box 92"/>
            <p:cNvSpPr txBox="1">
              <a:spLocks noChangeArrowheads="1"/>
            </p:cNvSpPr>
            <p:nvPr/>
          </p:nvSpPr>
          <p:spPr bwMode="gray">
            <a:xfrm>
              <a:off x="1357313" y="2702473"/>
              <a:ext cx="6674046" cy="21389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나의 삽입 알고리즘을 기술하라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>
                <a:buAutoNum type="arabicPeriod"/>
              </a:pP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나의 알고리즘에 따라 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A,B,C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블록의 위치와 레코드 배열을 그려라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 </a:t>
              </a:r>
            </a:p>
            <a:p>
              <a:pPr marL="514350" indent="-514350">
                <a:buAutoNum type="arabicPeriod"/>
              </a:pP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1,2,3,4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안과 나의 안을 비교 분석하라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/>
              <a:endParaRPr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79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98"/>
    </mc:Choice>
    <mc:Fallback xmlns="">
      <p:transition spd="slow" advTm="1226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5964905" y="103219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블록에 넣을 레코드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7801988" y="1427071"/>
            <a:ext cx="514428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42872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5869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8929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177155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3685772" y="2873298"/>
            <a:ext cx="2420686" cy="746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큰 레코드 중 가장 앞자리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258957" y="4745332"/>
            <a:ext cx="2448272" cy="965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6300105" y="2874569"/>
            <a:ext cx="2420686" cy="742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크거나 같은 레코드 중 가장 앞자리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3711526" y="5430277"/>
            <a:ext cx="2420686" cy="68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작거나 같은 레코드 중 가장 뒷자리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6325859" y="5431548"/>
            <a:ext cx="2420686" cy="601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6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64"/>
    </mc:Choice>
    <mc:Fallback xmlns="">
      <p:transition spd="slow" advTm="56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7" grpId="0" animBg="1"/>
      <p:bldP spid="198" grpId="0" animBg="1"/>
      <p:bldP spid="19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</a:t>
            </a: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삽입안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분석</a:t>
            </a:r>
            <a:r>
              <a:rPr lang="en-US" altLang="ko-KR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1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모서리가 둥근 직사각형 37"/>
          <p:cNvSpPr/>
          <p:nvPr/>
        </p:nvSpPr>
        <p:spPr>
          <a:xfrm>
            <a:off x="6290537" y="1319466"/>
            <a:ext cx="2420686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액세스 횟수는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6156176" y="2230135"/>
            <a:ext cx="2808312" cy="85987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3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수정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- 0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4837627" y="4064035"/>
            <a:ext cx="1250318" cy="2329297"/>
            <a:chOff x="6165869" y="1546108"/>
            <a:chExt cx="1250318" cy="2329297"/>
          </a:xfrm>
        </p:grpSpPr>
        <p:grpSp>
          <p:nvGrpSpPr>
            <p:cNvPr id="197" name="그룹 196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201" name="그룹 200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222" name="직사각형 221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2" name="그룹 201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타원 22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3" name="그룹 202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204" name="직사각형 20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타원 21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98" name="모서리가 둥근 직사각형 197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9" name="직선 화살표 연결선 19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모서리가 둥근 직사각형 230"/>
          <p:cNvSpPr/>
          <p:nvPr/>
        </p:nvSpPr>
        <p:spPr>
          <a:xfrm>
            <a:off x="6156176" y="4725144"/>
            <a:ext cx="2808312" cy="10963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2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A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0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수정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50"/>
    </mc:Choice>
    <mc:Fallback xmlns="">
      <p:transition spd="slow" advTm="539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2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삽입분석 </a:t>
            </a:r>
            <a:r>
              <a:rPr lang="en-US" altLang="ko-KR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2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792038" y="1558011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4817355" y="4077072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모서리가 둥근 직사각형 194"/>
          <p:cNvSpPr/>
          <p:nvPr/>
        </p:nvSpPr>
        <p:spPr>
          <a:xfrm>
            <a:off x="6290537" y="1319466"/>
            <a:ext cx="2420686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액세스 횟수는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6156176" y="2230135"/>
            <a:ext cx="2808312" cy="85987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3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수정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- 0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6156176" y="4725144"/>
            <a:ext cx="2808312" cy="10963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총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삽입할 위치 검색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2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A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0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위에 포함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수정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 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수정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레코드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링크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– 1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블록 링크 수정 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0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70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86"/>
    </mc:Choice>
    <mc:Fallback xmlns="">
      <p:transition spd="slow" advTm="19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5153" name="Text Box 4"/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단일단계 인덱스</a:t>
              </a:r>
              <a:endParaRPr lang="ko-KR" altLang="en-US" sz="28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pic>
          <p:nvPicPr>
            <p:cNvPr id="5154" name="Picture 5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755901" y="4416425"/>
            <a:ext cx="3328988" cy="798513"/>
            <a:chOff x="1606" y="2383"/>
            <a:chExt cx="2097" cy="503"/>
          </a:xfrm>
        </p:grpSpPr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2154" y="2423"/>
              <a:ext cx="15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다단계 인덱스</a:t>
              </a:r>
              <a:endParaRPr lang="ko-KR" altLang="en-US" sz="28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pic>
          <p:nvPicPr>
            <p:cNvPr id="5151" name="Picture 14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6600" b="1">
                <a:latin typeface="Tahoma" pitchFamily="34" charset="0"/>
              </a:rPr>
              <a:t>Contents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787651" y="5416550"/>
            <a:ext cx="3395663" cy="798513"/>
            <a:chOff x="1791" y="3475"/>
            <a:chExt cx="2139" cy="503"/>
          </a:xfrm>
        </p:grpSpPr>
        <p:sp>
          <p:nvSpPr>
            <p:cNvPr id="5147" name="Text Box 22"/>
            <p:cNvSpPr txBox="1">
              <a:spLocks noChangeArrowheads="1"/>
            </p:cNvSpPr>
            <p:nvPr/>
          </p:nvSpPr>
          <p:spPr bwMode="auto">
            <a:xfrm>
              <a:off x="2381" y="3511"/>
              <a:ext cx="15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 err="1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다중키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 인덱스</a:t>
              </a:r>
              <a:endParaRPr lang="ko-KR" altLang="en-US" sz="28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pic>
          <p:nvPicPr>
            <p:cNvPr id="5148" name="Picture 23" descr="Aqu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5126" name="WordArt 25"/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/>
                <a:ea typeface="Tahoma"/>
                <a:cs typeface="Tahoma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/>
              <a:cs typeface="Tahoma"/>
            </a:endParaRPr>
          </a:p>
        </p:txBody>
      </p:sp>
      <p:grpSp>
        <p:nvGrpSpPr>
          <p:cNvPr id="5127" name="Group 16"/>
          <p:cNvGrpSpPr>
            <a:grpSpLocks/>
          </p:cNvGrpSpPr>
          <p:nvPr/>
        </p:nvGrpSpPr>
        <p:grpSpPr bwMode="auto">
          <a:xfrm>
            <a:off x="2000250" y="2428875"/>
            <a:ext cx="360363" cy="377825"/>
            <a:chOff x="2835" y="1706"/>
            <a:chExt cx="227" cy="238"/>
          </a:xfrm>
        </p:grpSpPr>
        <p:sp>
          <p:nvSpPr>
            <p:cNvPr id="5144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55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28" name="Text Box 4"/>
          <p:cNvSpPr txBox="1">
            <a:spLocks noChangeArrowheads="1"/>
          </p:cNvSpPr>
          <p:nvPr/>
        </p:nvSpPr>
        <p:spPr bwMode="auto">
          <a:xfrm>
            <a:off x="2386013" y="2400300"/>
            <a:ext cx="1552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기본 인덱스</a:t>
            </a:r>
            <a:endParaRPr lang="ko-KR" altLang="en-US" sz="20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129" name="Group 16"/>
          <p:cNvGrpSpPr>
            <a:grpSpLocks/>
          </p:cNvGrpSpPr>
          <p:nvPr/>
        </p:nvGrpSpPr>
        <p:grpSpPr bwMode="auto">
          <a:xfrm>
            <a:off x="2500313" y="2857500"/>
            <a:ext cx="360362" cy="377825"/>
            <a:chOff x="2835" y="1706"/>
            <a:chExt cx="227" cy="238"/>
          </a:xfrm>
        </p:grpSpPr>
        <p:sp>
          <p:nvSpPr>
            <p:cNvPr id="5141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60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30" name="Text Box 4"/>
          <p:cNvSpPr txBox="1">
            <a:spLocks noChangeArrowheads="1"/>
          </p:cNvSpPr>
          <p:nvPr/>
        </p:nvSpPr>
        <p:spPr bwMode="auto">
          <a:xfrm>
            <a:off x="2886075" y="2828925"/>
            <a:ext cx="23214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 err="1" smtClean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클러스터링</a:t>
            </a:r>
            <a:r>
              <a:rPr lang="ko-KR" altLang="en-US" sz="2000" dirty="0" smtClean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 인덱스</a:t>
            </a:r>
            <a:endParaRPr lang="ko-KR" altLang="en-US" sz="20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5133" name="Group 16"/>
          <p:cNvGrpSpPr>
            <a:grpSpLocks/>
          </p:cNvGrpSpPr>
          <p:nvPr/>
        </p:nvGrpSpPr>
        <p:grpSpPr bwMode="auto">
          <a:xfrm>
            <a:off x="3000375" y="3357563"/>
            <a:ext cx="360363" cy="377825"/>
            <a:chOff x="2835" y="1706"/>
            <a:chExt cx="227" cy="238"/>
          </a:xfrm>
        </p:grpSpPr>
        <p:sp>
          <p:nvSpPr>
            <p:cNvPr id="5135" name="Oval 17"/>
            <p:cNvSpPr>
              <a:spLocks noChangeArrowheads="1"/>
            </p:cNvSpPr>
            <p:nvPr/>
          </p:nvSpPr>
          <p:spPr bwMode="auto">
            <a:xfrm>
              <a:off x="2835" y="1706"/>
              <a:ext cx="227" cy="230"/>
            </a:xfrm>
            <a:prstGeom prst="ellipse">
              <a:avLst/>
            </a:prstGeom>
            <a:gradFill rotWithShape="1">
              <a:gsLst>
                <a:gs pos="0">
                  <a:srgbClr val="20525C"/>
                </a:gs>
                <a:gs pos="100000">
                  <a:srgbClr val="46B1C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Oval 18"/>
            <p:cNvSpPr>
              <a:spLocks noChangeArrowheads="1"/>
            </p:cNvSpPr>
            <p:nvPr/>
          </p:nvSpPr>
          <p:spPr bwMode="auto">
            <a:xfrm>
              <a:off x="2857" y="1712"/>
              <a:ext cx="183" cy="1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75" name="Oval 19"/>
            <p:cNvSpPr>
              <a:spLocks noChangeArrowheads="1"/>
            </p:cNvSpPr>
            <p:nvPr/>
          </p:nvSpPr>
          <p:spPr bwMode="auto">
            <a:xfrm flipV="1">
              <a:off x="2852" y="1787"/>
              <a:ext cx="196" cy="15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5134" name="Text Box 4"/>
          <p:cNvSpPr txBox="1">
            <a:spLocks noChangeArrowheads="1"/>
          </p:cNvSpPr>
          <p:nvPr/>
        </p:nvSpPr>
        <p:spPr bwMode="auto">
          <a:xfrm>
            <a:off x="3386138" y="3300413"/>
            <a:ext cx="1552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보조 인덱스</a:t>
            </a:r>
            <a:endParaRPr lang="ko-KR" altLang="en-US" sz="20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삽입분석 </a:t>
            </a:r>
            <a:r>
              <a:rPr lang="en-US" altLang="ko-KR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3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27456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1578106" y="257812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-1</a:t>
            </a:r>
            <a:endParaRPr lang="ko-KR" alt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77354" y="2762607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-2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576602" y="2947088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-3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75850" y="32429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-4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75098" y="3435183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-5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55874" y="2951049"/>
            <a:ext cx="920844" cy="557873"/>
            <a:chOff x="155874" y="2951049"/>
            <a:chExt cx="1162500" cy="697112"/>
          </a:xfrm>
        </p:grpSpPr>
        <p:sp>
          <p:nvSpPr>
            <p:cNvPr id="62" name="직사각형 61"/>
            <p:cNvSpPr/>
            <p:nvPr/>
          </p:nvSpPr>
          <p:spPr>
            <a:xfrm>
              <a:off x="155874" y="2951049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55874" y="3124698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55874" y="3298347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55874" y="3471996"/>
              <a:ext cx="514428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0302" y="295269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0302" y="3126347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302" y="3299996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70302" y="3473645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>
            <a:off x="1119454" y="230633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7862" y="271993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165337" y="32204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37627" y="1556792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85222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550756" y="1546108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516216" y="1546108"/>
              <a:ext cx="864095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9818" y="4109045"/>
            <a:ext cx="1250318" cy="2294704"/>
            <a:chOff x="4849818" y="4109045"/>
            <a:chExt cx="1250318" cy="2294704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192627" y="4109045"/>
              <a:ext cx="85222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5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562042" y="4111224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516217" y="4111224"/>
              <a:ext cx="864094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 </a:t>
              </a:r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– 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회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타원 194"/>
          <p:cNvSpPr/>
          <p:nvPr/>
        </p:nvSpPr>
        <p:spPr>
          <a:xfrm>
            <a:off x="1165337" y="406403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302598" y="5342789"/>
            <a:ext cx="3888432" cy="122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 수정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없으면 삽입할 공간을 만든 후 삽입하고 종료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44854" y="958719"/>
            <a:ext cx="2999583" cy="571045"/>
            <a:chOff x="6044854" y="958719"/>
            <a:chExt cx="2999583" cy="571045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6044854" y="958719"/>
              <a:ext cx="2916832" cy="338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이어서 삽입할 레코드는</a:t>
              </a:r>
              <a:r>
                <a:rPr lang="en-US" altLang="ko-KR" sz="1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7748293" y="1353599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3-new2</a:t>
              </a:r>
              <a:endParaRPr lang="ko-KR" alt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8396365" y="1355248"/>
              <a:ext cx="648072" cy="174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모서리가 둥근 직사각형 199"/>
          <p:cNvSpPr/>
          <p:nvPr/>
        </p:nvSpPr>
        <p:spPr>
          <a:xfrm>
            <a:off x="274323" y="4291395"/>
            <a:ext cx="3888432" cy="956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삽입할 공간을 만든다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0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81"/>
    </mc:Choice>
    <mc:Fallback xmlns="">
      <p:transition spd="slow" advTm="14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r>
              <a:rPr lang="en-US" altLang="ko-KR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1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64905" y="1345787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이어서 삽입할 레코드는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14" name="그룹 13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34" name="직선 화살표 연결선 3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2" name="직선 화살표 연결선 41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6" name="직선 화살표 연결선 4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화살표 연결선 4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0" name="직선 화살표 연결선 4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화살표 연결선 5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4" name="직선 화살표 연결선 5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화살표 연결선 5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TextBox 6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-1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-2</a:t>
              </a:r>
              <a:endParaRPr lang="ko-KR" altLang="en-US" sz="2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-3</a:t>
              </a:r>
              <a:endParaRPr lang="ko-KR" altLang="en-US" sz="2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-4</a:t>
              </a:r>
              <a:endParaRPr lang="ko-KR" altLang="en-US" sz="2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-5</a:t>
              </a:r>
              <a:endParaRPr lang="ko-KR" altLang="en-US" sz="2000" b="1" dirty="0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668344" y="1740667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3-new2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16416" y="1742316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904599" y="2424337"/>
            <a:ext cx="1250318" cy="2330722"/>
            <a:chOff x="4837627" y="1556792"/>
            <a:chExt cx="1250318" cy="2330722"/>
          </a:xfrm>
        </p:grpSpPr>
        <p:grpSp>
          <p:nvGrpSpPr>
            <p:cNvPr id="11" name="그룹 10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모서리가 둥근 직사각형 12"/>
            <p:cNvSpPr/>
            <p:nvPr/>
          </p:nvSpPr>
          <p:spPr>
            <a:xfrm>
              <a:off x="5231566" y="1556792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169523" y="2401212"/>
            <a:ext cx="1250318" cy="2329297"/>
            <a:chOff x="6165869" y="1546108"/>
            <a:chExt cx="1250318" cy="2329297"/>
          </a:xfrm>
        </p:grpSpPr>
        <p:grpSp>
          <p:nvGrpSpPr>
            <p:cNvPr id="154" name="그룹 153"/>
            <p:cNvGrpSpPr/>
            <p:nvPr/>
          </p:nvGrpSpPr>
          <p:grpSpPr>
            <a:xfrm>
              <a:off x="6165869" y="1681436"/>
              <a:ext cx="1250318" cy="2193969"/>
              <a:chOff x="4837627" y="1923380"/>
              <a:chExt cx="1250318" cy="2369716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그룹 156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5" name="모서리가 둥근 직사각형 184"/>
            <p:cNvSpPr/>
            <p:nvPr/>
          </p:nvSpPr>
          <p:spPr>
            <a:xfrm>
              <a:off x="6833257" y="1546108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2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89" name="직선 화살표 연결선 188"/>
            <p:cNvCxnSpPr/>
            <p:nvPr/>
          </p:nvCxnSpPr>
          <p:spPr>
            <a:xfrm>
              <a:off x="6948264" y="24078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>
              <a:off x="6953154" y="314443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모서리가 둥근 직사각형 195"/>
          <p:cNvSpPr/>
          <p:nvPr/>
        </p:nvSpPr>
        <p:spPr>
          <a:xfrm>
            <a:off x="78423" y="557929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</a:t>
            </a: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257786" y="2072014"/>
            <a:ext cx="1250318" cy="2941162"/>
            <a:chOff x="4257786" y="2072014"/>
            <a:chExt cx="1250318" cy="2941162"/>
          </a:xfrm>
        </p:grpSpPr>
        <p:grpSp>
          <p:nvGrpSpPr>
            <p:cNvPr id="202" name="그룹 201"/>
            <p:cNvGrpSpPr/>
            <p:nvPr/>
          </p:nvGrpSpPr>
          <p:grpSpPr>
            <a:xfrm>
              <a:off x="4321006" y="2072014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4279816" y="2871731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4257786" y="3599307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5000271" y="279276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5005161" y="352940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4259232" y="4346500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5006607" y="4276594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7503878" y="2122913"/>
            <a:ext cx="1250318" cy="2941162"/>
            <a:chOff x="7503878" y="2122913"/>
            <a:chExt cx="1250318" cy="2941162"/>
          </a:xfrm>
        </p:grpSpPr>
        <p:grpSp>
          <p:nvGrpSpPr>
            <p:cNvPr id="243" name="그룹 242"/>
            <p:cNvGrpSpPr/>
            <p:nvPr/>
          </p:nvGrpSpPr>
          <p:grpSpPr>
            <a:xfrm>
              <a:off x="7567098" y="2122913"/>
              <a:ext cx="1187098" cy="723994"/>
              <a:chOff x="4901221" y="2067396"/>
              <a:chExt cx="1270513" cy="885555"/>
            </a:xfrm>
          </p:grpSpPr>
          <p:sp>
            <p:nvSpPr>
              <p:cNvPr id="244" name="직사각형 243"/>
              <p:cNvSpPr/>
              <p:nvPr/>
            </p:nvSpPr>
            <p:spPr>
              <a:xfrm>
                <a:off x="5009234" y="2257489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5009234" y="2431137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5009234" y="2604786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009234" y="2778435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7525908" y="2922630"/>
              <a:ext cx="1225582" cy="660908"/>
              <a:chOff x="4860032" y="3052656"/>
              <a:chExt cx="1311702" cy="808392"/>
            </a:xfrm>
          </p:grpSpPr>
          <p:sp>
            <p:nvSpPr>
              <p:cNvPr id="254" name="직사각형 25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3" name="그룹 262"/>
            <p:cNvGrpSpPr/>
            <p:nvPr/>
          </p:nvGrpSpPr>
          <p:grpSpPr>
            <a:xfrm>
              <a:off x="7503878" y="3650206"/>
              <a:ext cx="1246166" cy="666676"/>
              <a:chOff x="4838002" y="3933056"/>
              <a:chExt cx="1333732" cy="815447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3" name="직선 화살표 연결선 272"/>
            <p:cNvCxnSpPr/>
            <p:nvPr/>
          </p:nvCxnSpPr>
          <p:spPr>
            <a:xfrm>
              <a:off x="8246363" y="284366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>
              <a:off x="8251253" y="3580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그룹 274"/>
            <p:cNvGrpSpPr/>
            <p:nvPr/>
          </p:nvGrpSpPr>
          <p:grpSpPr>
            <a:xfrm>
              <a:off x="7505324" y="4397399"/>
              <a:ext cx="1246166" cy="666676"/>
              <a:chOff x="4838002" y="3933056"/>
              <a:chExt cx="1333732" cy="815447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85" name="직선 화살표 연결선 284"/>
            <p:cNvCxnSpPr/>
            <p:nvPr/>
          </p:nvCxnSpPr>
          <p:spPr>
            <a:xfrm>
              <a:off x="8252699" y="432749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모서리가 둥근 직사각형 285"/>
          <p:cNvSpPr/>
          <p:nvPr/>
        </p:nvSpPr>
        <p:spPr>
          <a:xfrm>
            <a:off x="2931126" y="5264094"/>
            <a:ext cx="2420686" cy="746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큰 레코드 중 가장 앞자리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밀려난다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5545459" y="5265365"/>
            <a:ext cx="2420686" cy="742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크거나 같은 레코드 중 가장 앞자리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8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535"/>
    </mc:Choice>
    <mc:Fallback xmlns="">
      <p:transition spd="slow" advTm="50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2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40152" y="1317981"/>
            <a:ext cx="291683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이어서 삽입할 레코드는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14" name="그룹 13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34" name="직선 화살표 연결선 3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2" name="직선 화살표 연결선 41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46" name="직선 화살표 연결선 4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화살표 연결선 4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그룹 48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0" name="직선 화살표 연결선 4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화살표 연결선 5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54" name="직선 화살표 연결선 5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화살표 연결선 5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TextBox 6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-1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-2</a:t>
              </a:r>
              <a:endParaRPr lang="ko-KR" altLang="en-US" sz="2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-3</a:t>
              </a:r>
              <a:endParaRPr lang="ko-KR" altLang="en-US" sz="2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-4</a:t>
              </a:r>
              <a:endParaRPr lang="ko-KR" altLang="en-US" sz="2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-5</a:t>
              </a:r>
              <a:endParaRPr lang="ko-KR" altLang="en-US" sz="2000" b="1" dirty="0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643591" y="1712861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3-new2</a:t>
            </a:r>
            <a:endParaRPr lang="ko-KR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291663" y="1714510"/>
            <a:ext cx="648072" cy="174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785458" y="2684618"/>
            <a:ext cx="1250318" cy="2294820"/>
            <a:chOff x="4849818" y="4108929"/>
            <a:chExt cx="1250318" cy="2294820"/>
          </a:xfrm>
        </p:grpSpPr>
        <p:grpSp>
          <p:nvGrpSpPr>
            <p:cNvPr id="12" name="그룹 11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6" name="모서리가 둥근 직사각형 185"/>
            <p:cNvSpPr/>
            <p:nvPr/>
          </p:nvSpPr>
          <p:spPr>
            <a:xfrm>
              <a:off x="5231566" y="4108929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049477" y="2674472"/>
            <a:ext cx="1250318" cy="2292186"/>
            <a:chOff x="6177155" y="4111224"/>
            <a:chExt cx="1250318" cy="229218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6177155" y="4228252"/>
              <a:ext cx="1250318" cy="2175158"/>
              <a:chOff x="6164964" y="1919882"/>
              <a:chExt cx="1250318" cy="236971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7" name="모서리가 둥근 직사각형 186"/>
            <p:cNvSpPr/>
            <p:nvPr/>
          </p:nvSpPr>
          <p:spPr>
            <a:xfrm>
              <a:off x="6833257" y="4111224"/>
              <a:ext cx="443517" cy="23445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4</a:t>
              </a:r>
              <a:r>
                <a:rPr lang="ko-KR" altLang="en-US" sz="105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안</a:t>
              </a:r>
              <a:endPara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93" name="직선 화살표 연결선 192"/>
            <p:cNvCxnSpPr/>
            <p:nvPr/>
          </p:nvCxnSpPr>
          <p:spPr>
            <a:xfrm>
              <a:off x="6948264" y="493919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>
              <a:off x="6953154" y="56758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모서리가 둥근 직사각형 195"/>
          <p:cNvSpPr/>
          <p:nvPr/>
        </p:nvSpPr>
        <p:spPr>
          <a:xfrm>
            <a:off x="78423" y="557929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</a:t>
            </a: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430199" y="2390667"/>
            <a:ext cx="1250318" cy="2941162"/>
            <a:chOff x="7430199" y="2390667"/>
            <a:chExt cx="1250318" cy="2941162"/>
          </a:xfrm>
        </p:grpSpPr>
        <p:grpSp>
          <p:nvGrpSpPr>
            <p:cNvPr id="202" name="그룹 201"/>
            <p:cNvGrpSpPr/>
            <p:nvPr/>
          </p:nvGrpSpPr>
          <p:grpSpPr>
            <a:xfrm>
              <a:off x="7493419" y="2390667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7452229" y="3190384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7430199" y="3917960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8172684" y="311142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8177574" y="3848054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7431645" y="4665153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8179020" y="459524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그룹 242"/>
          <p:cNvGrpSpPr/>
          <p:nvPr/>
        </p:nvGrpSpPr>
        <p:grpSpPr>
          <a:xfrm>
            <a:off x="4115421" y="2820306"/>
            <a:ext cx="1250318" cy="2175158"/>
            <a:chOff x="4849818" y="4228591"/>
            <a:chExt cx="1250318" cy="2175158"/>
          </a:xfrm>
        </p:grpSpPr>
        <p:grpSp>
          <p:nvGrpSpPr>
            <p:cNvPr id="244" name="그룹 243"/>
            <p:cNvGrpSpPr/>
            <p:nvPr/>
          </p:nvGrpSpPr>
          <p:grpSpPr>
            <a:xfrm>
              <a:off x="4849818" y="4228591"/>
              <a:ext cx="1250318" cy="2175158"/>
              <a:chOff x="6164964" y="1919882"/>
              <a:chExt cx="1250318" cy="2369716"/>
            </a:xfrm>
          </p:grpSpPr>
          <p:grpSp>
            <p:nvGrpSpPr>
              <p:cNvPr id="248" name="그룹 247"/>
              <p:cNvGrpSpPr/>
              <p:nvPr/>
            </p:nvGrpSpPr>
            <p:grpSpPr>
              <a:xfrm>
                <a:off x="6228184" y="1919882"/>
                <a:ext cx="1187098" cy="781989"/>
                <a:chOff x="4901221" y="2067396"/>
                <a:chExt cx="1270513" cy="885555"/>
              </a:xfrm>
            </p:grpSpPr>
            <p:sp>
              <p:nvSpPr>
                <p:cNvPr id="269" name="직사각형 268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9" name="그룹 248"/>
              <p:cNvGrpSpPr/>
              <p:nvPr/>
            </p:nvGrpSpPr>
            <p:grpSpPr>
              <a:xfrm>
                <a:off x="6186994" y="2783660"/>
                <a:ext cx="1225582" cy="713850"/>
                <a:chOff x="4860032" y="3052656"/>
                <a:chExt cx="1311702" cy="808392"/>
              </a:xfrm>
            </p:grpSpPr>
            <p:sp>
              <p:nvSpPr>
                <p:cNvPr id="260" name="직사각형 259"/>
                <p:cNvSpPr/>
                <p:nvPr/>
              </p:nvSpPr>
              <p:spPr>
                <a:xfrm>
                  <a:off x="5009234" y="3165586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5009234" y="3339234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5009234" y="3512883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009234" y="3686532"/>
                  <a:ext cx="624154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0" name="그룹 249"/>
              <p:cNvGrpSpPr/>
              <p:nvPr/>
            </p:nvGrpSpPr>
            <p:grpSpPr>
              <a:xfrm>
                <a:off x="6164964" y="3569518"/>
                <a:ext cx="1246166" cy="720080"/>
                <a:chOff x="4838002" y="3933056"/>
                <a:chExt cx="1333732" cy="815447"/>
              </a:xfrm>
            </p:grpSpPr>
            <p:sp>
              <p:nvSpPr>
                <p:cNvPr id="251" name="직사각형 250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직사각형 252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직사각형 254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직사각형 257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46" name="직선 화살표 연결선 245"/>
            <p:cNvCxnSpPr/>
            <p:nvPr/>
          </p:nvCxnSpPr>
          <p:spPr>
            <a:xfrm>
              <a:off x="5675083" y="493165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/>
            <p:cNvCxnSpPr/>
            <p:nvPr/>
          </p:nvCxnSpPr>
          <p:spPr>
            <a:xfrm>
              <a:off x="5679973" y="5668289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모서리가 둥근 직사각형 279"/>
          <p:cNvSpPr/>
          <p:nvPr/>
        </p:nvSpPr>
        <p:spPr>
          <a:xfrm>
            <a:off x="2905078" y="5438510"/>
            <a:ext cx="2420686" cy="68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값보다 작거나 같은 레코드 중 가장 뒷자리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6172427" y="5459927"/>
            <a:ext cx="2420686" cy="601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삽입방식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한칸씩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밀려난다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2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22"/>
    </mc:Choice>
    <mc:Fallback xmlns="">
      <p:transition spd="slow" advTm="207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765784" y="2686936"/>
              <a:ext cx="5688632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연속적인 삽입이 발생하는 경우 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어떠한 일이 벌어지는가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 algn="ctr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B" pitchFamily="18" charset="-127"/>
              </a:rPr>
              <a:t>생각해봅시다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4"/>
    </mc:Choice>
    <mc:Fallback xmlns="">
      <p:transition spd="slow" advTm="4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연속삽입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179512" y="890187"/>
            <a:ext cx="2586116" cy="725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자리를 찾는다</a:t>
            </a:r>
            <a:r>
              <a:rPr lang="en-US" altLang="ko-KR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있으면 삽입하고 종료</a:t>
            </a:r>
            <a:endParaRPr lang="en-US" altLang="ko-KR" sz="105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</a:t>
            </a:r>
            <a:r>
              <a:rPr lang="ko-KR" altLang="en-US" sz="1050" dirty="0">
                <a:latin typeface="HY견고딕" panose="02030600000101010101" pitchFamily="18" charset="-127"/>
                <a:ea typeface="HY견고딕" panose="02030600000101010101" pitchFamily="18" charset="-127"/>
              </a:rPr>
              <a:t>없으면 삽입할 공간을 만든 후 삽입하고 종료</a:t>
            </a:r>
            <a:endParaRPr lang="en-US" altLang="ko-KR" sz="1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2852" y="1703193"/>
            <a:ext cx="2603505" cy="2318897"/>
            <a:chOff x="323528" y="1710101"/>
            <a:chExt cx="2603505" cy="2941162"/>
          </a:xfrm>
        </p:grpSpPr>
        <p:grpSp>
          <p:nvGrpSpPr>
            <p:cNvPr id="16" name="그룹 15"/>
            <p:cNvGrpSpPr/>
            <p:nvPr/>
          </p:nvGrpSpPr>
          <p:grpSpPr>
            <a:xfrm>
              <a:off x="323528" y="2062424"/>
              <a:ext cx="1250318" cy="2330722"/>
              <a:chOff x="4837627" y="1556792"/>
              <a:chExt cx="1250318" cy="2330722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837627" y="1693545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" name="직사각형 2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직사각형 35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" name="그룹 8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타원 9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80" name="직사각형 79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타원 9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3" name="모서리가 둥근 직사각형 12"/>
              <p:cNvSpPr/>
              <p:nvPr/>
            </p:nvSpPr>
            <p:spPr>
              <a:xfrm>
                <a:off x="5231566" y="1556792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  <a:endPara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5580112" y="2414300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화살표 연결선 187"/>
              <p:cNvCxnSpPr/>
              <p:nvPr/>
            </p:nvCxnSpPr>
            <p:spPr>
              <a:xfrm>
                <a:off x="5585002" y="3150932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/>
            <p:cNvGrpSpPr/>
            <p:nvPr/>
          </p:nvGrpSpPr>
          <p:grpSpPr>
            <a:xfrm>
              <a:off x="1739935" y="1710101"/>
              <a:ext cx="1187098" cy="723994"/>
              <a:chOff x="4901221" y="2067396"/>
              <a:chExt cx="1270513" cy="885555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1698745" y="2509818"/>
              <a:ext cx="1225582" cy="660908"/>
              <a:chOff x="4860032" y="3052656"/>
              <a:chExt cx="1311702" cy="808392"/>
            </a:xfrm>
          </p:grpSpPr>
          <p:sp>
            <p:nvSpPr>
              <p:cNvPr id="214" name="직사각형 21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1676715" y="3237394"/>
              <a:ext cx="1246166" cy="666676"/>
              <a:chOff x="4838002" y="3933056"/>
              <a:chExt cx="1333732" cy="81544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직선 화살표 연결선 199"/>
            <p:cNvCxnSpPr/>
            <p:nvPr/>
          </p:nvCxnSpPr>
          <p:spPr>
            <a:xfrm>
              <a:off x="2419200" y="2430856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/>
            <p:nvPr/>
          </p:nvCxnSpPr>
          <p:spPr>
            <a:xfrm>
              <a:off x="2424090" y="316748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/>
            <p:cNvGrpSpPr/>
            <p:nvPr/>
          </p:nvGrpSpPr>
          <p:grpSpPr>
            <a:xfrm>
              <a:off x="1678161" y="3984587"/>
              <a:ext cx="1246166" cy="666676"/>
              <a:chOff x="4838002" y="3933056"/>
              <a:chExt cx="1333732" cy="815447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2" name="직선 화살표 연결선 241"/>
            <p:cNvCxnSpPr/>
            <p:nvPr/>
          </p:nvCxnSpPr>
          <p:spPr>
            <a:xfrm>
              <a:off x="2425536" y="391468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432049" y="1736174"/>
            <a:ext cx="2584673" cy="2315089"/>
            <a:chOff x="6169523" y="2122913"/>
            <a:chExt cx="2584673" cy="2941162"/>
          </a:xfrm>
        </p:grpSpPr>
        <p:grpSp>
          <p:nvGrpSpPr>
            <p:cNvPr id="17" name="그룹 16"/>
            <p:cNvGrpSpPr/>
            <p:nvPr/>
          </p:nvGrpSpPr>
          <p:grpSpPr>
            <a:xfrm>
              <a:off x="6169523" y="2401212"/>
              <a:ext cx="1250318" cy="2329297"/>
              <a:chOff x="6165869" y="1546108"/>
              <a:chExt cx="1250318" cy="2329297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6165869" y="1681436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155" name="그룹 154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176" name="직사각형 175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직사각형 177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" name="직사각형 179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직사각형 182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타원 183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6" name="그룹 155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167" name="직사각형 166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직사각형 168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1" name="직사각형 170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3" name="직사각형 172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타원 174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7" name="그룹 156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직사각형 162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4" name="직사각형 163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5" name="직사각형 164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6" name="타원 165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85" name="모서리가 둥근 직사각형 184"/>
              <p:cNvSpPr/>
              <p:nvPr/>
            </p:nvSpPr>
            <p:spPr>
              <a:xfrm>
                <a:off x="6833257" y="1546108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  <a:endPara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89" name="직선 화살표 연결선 188"/>
              <p:cNvCxnSpPr/>
              <p:nvPr/>
            </p:nvCxnSpPr>
            <p:spPr>
              <a:xfrm>
                <a:off x="6948264" y="2407801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화살표 연결선 189"/>
              <p:cNvCxnSpPr/>
              <p:nvPr/>
            </p:nvCxnSpPr>
            <p:spPr>
              <a:xfrm>
                <a:off x="6953154" y="3144433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그룹 242"/>
            <p:cNvGrpSpPr/>
            <p:nvPr/>
          </p:nvGrpSpPr>
          <p:grpSpPr>
            <a:xfrm>
              <a:off x="7567098" y="2122913"/>
              <a:ext cx="1187098" cy="723994"/>
              <a:chOff x="4901221" y="2067396"/>
              <a:chExt cx="1270513" cy="885555"/>
            </a:xfrm>
          </p:grpSpPr>
          <p:sp>
            <p:nvSpPr>
              <p:cNvPr id="244" name="직사각형 243"/>
              <p:cNvSpPr/>
              <p:nvPr/>
            </p:nvSpPr>
            <p:spPr>
              <a:xfrm>
                <a:off x="5009234" y="2257489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5009234" y="2431137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5009234" y="2604786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009234" y="2778435"/>
                <a:ext cx="600694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7525908" y="2922630"/>
              <a:ext cx="1225582" cy="660908"/>
              <a:chOff x="4860032" y="3052656"/>
              <a:chExt cx="1311702" cy="808392"/>
            </a:xfrm>
          </p:grpSpPr>
          <p:sp>
            <p:nvSpPr>
              <p:cNvPr id="254" name="직사각형 253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3" name="그룹 262"/>
            <p:cNvGrpSpPr/>
            <p:nvPr/>
          </p:nvGrpSpPr>
          <p:grpSpPr>
            <a:xfrm>
              <a:off x="7503878" y="3650206"/>
              <a:ext cx="1246166" cy="666676"/>
              <a:chOff x="4838002" y="3933056"/>
              <a:chExt cx="1333732" cy="815447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3" name="직선 화살표 연결선 272"/>
            <p:cNvCxnSpPr/>
            <p:nvPr/>
          </p:nvCxnSpPr>
          <p:spPr>
            <a:xfrm>
              <a:off x="8246363" y="284366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>
              <a:off x="8251253" y="3580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그룹 274"/>
            <p:cNvGrpSpPr/>
            <p:nvPr/>
          </p:nvGrpSpPr>
          <p:grpSpPr>
            <a:xfrm>
              <a:off x="7505324" y="4397399"/>
              <a:ext cx="1246166" cy="666676"/>
              <a:chOff x="4838002" y="3933056"/>
              <a:chExt cx="1333732" cy="815447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85" name="직선 화살표 연결선 284"/>
            <p:cNvCxnSpPr/>
            <p:nvPr/>
          </p:nvCxnSpPr>
          <p:spPr>
            <a:xfrm>
              <a:off x="8252699" y="432749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163965" y="4175663"/>
            <a:ext cx="5895059" cy="2383078"/>
            <a:chOff x="2317358" y="3821248"/>
            <a:chExt cx="5895059" cy="2941162"/>
          </a:xfrm>
        </p:grpSpPr>
        <p:grpSp>
          <p:nvGrpSpPr>
            <p:cNvPr id="194" name="그룹 193"/>
            <p:cNvGrpSpPr/>
            <p:nvPr/>
          </p:nvGrpSpPr>
          <p:grpSpPr>
            <a:xfrm>
              <a:off x="2317358" y="4115199"/>
              <a:ext cx="1250318" cy="2294820"/>
              <a:chOff x="4849818" y="4108929"/>
              <a:chExt cx="1250318" cy="2294820"/>
            </a:xfrm>
          </p:grpSpPr>
          <p:grpSp>
            <p:nvGrpSpPr>
              <p:cNvPr id="195" name="그룹 194"/>
              <p:cNvGrpSpPr/>
              <p:nvPr/>
            </p:nvGrpSpPr>
            <p:grpSpPr>
              <a:xfrm>
                <a:off x="4849818" y="4228591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286" name="그룹 285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07" name="직사각형 306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직사각형 307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9" name="직사각형 308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직사각형 309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1" name="직사각형 310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직사각형 311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3" name="직사각형 312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직사각형 313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5" name="타원 314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7" name="그룹 286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298" name="직사각형 297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" name="직사각형 298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0" name="직사각형 299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1" name="직사각형 300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" name="직사각형 301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" name="직사각형 302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직사각형 303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5" name="직사각형 304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타원 305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8" name="그룹 287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289" name="직사각형 288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0" name="직사각형 289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" name="직사각형 290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" name="직사각형 291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3" name="직사각형 292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4" name="직사각형 293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" name="직사각형 294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" name="직사각형 295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7" name="타원 296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97" name="모서리가 둥근 직사각형 196"/>
              <p:cNvSpPr/>
              <p:nvPr/>
            </p:nvSpPr>
            <p:spPr>
              <a:xfrm>
                <a:off x="5231566" y="4108929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3</a:t>
                </a:r>
                <a:r>
                  <a:rPr lang="ko-KR" altLang="en-US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  <a:endPara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98" name="직선 화살표 연결선 197"/>
              <p:cNvCxnSpPr/>
              <p:nvPr/>
            </p:nvCxnSpPr>
            <p:spPr>
              <a:xfrm>
                <a:off x="5675083" y="4931657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/>
              <p:cNvCxnSpPr/>
              <p:nvPr/>
            </p:nvCxnSpPr>
            <p:spPr>
              <a:xfrm>
                <a:off x="5679973" y="566828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그룹 315"/>
            <p:cNvGrpSpPr/>
            <p:nvPr/>
          </p:nvGrpSpPr>
          <p:grpSpPr>
            <a:xfrm>
              <a:off x="5581377" y="4105053"/>
              <a:ext cx="1250318" cy="2292186"/>
              <a:chOff x="6177155" y="4111224"/>
              <a:chExt cx="1250318" cy="2292186"/>
            </a:xfrm>
          </p:grpSpPr>
          <p:grpSp>
            <p:nvGrpSpPr>
              <p:cNvPr id="317" name="그룹 316"/>
              <p:cNvGrpSpPr/>
              <p:nvPr/>
            </p:nvGrpSpPr>
            <p:grpSpPr>
              <a:xfrm>
                <a:off x="6177155" y="4228252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321" name="그룹 320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342" name="직사각형 341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3" name="직사각형 342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4" name="직사각형 343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5" name="직사각형 344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6" name="직사각형 345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직사각형 346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8" name="직사각형 347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9" name="직사각형 348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0" name="타원 34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22" name="그룹 321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333" name="직사각형 332"/>
                  <p:cNvSpPr/>
                  <p:nvPr/>
                </p:nvSpPr>
                <p:spPr>
                  <a:xfrm>
                    <a:off x="5009234" y="316558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4" name="직사각형 333"/>
                  <p:cNvSpPr/>
                  <p:nvPr/>
                </p:nvSpPr>
                <p:spPr>
                  <a:xfrm>
                    <a:off x="5009234" y="3339234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5" name="직사각형 334"/>
                  <p:cNvSpPr/>
                  <p:nvPr/>
                </p:nvSpPr>
                <p:spPr>
                  <a:xfrm>
                    <a:off x="5009234" y="3512883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직사각형 335"/>
                  <p:cNvSpPr/>
                  <p:nvPr/>
                </p:nvSpPr>
                <p:spPr>
                  <a:xfrm>
                    <a:off x="5009234" y="3686532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직사각형 336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직사각형 337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" name="직사각형 338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0" name="직사각형 339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1" name="타원 34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23" name="그룹 322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324" name="직사각형 323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직사각형 324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6" name="직사각형 325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7" name="직사각형 326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8" name="직사각형 327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9" name="직사각형 328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0" name="직사각형 329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1" name="직사각형 330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2" name="타원 33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18" name="모서리가 둥근 직사각형 317"/>
              <p:cNvSpPr/>
              <p:nvPr/>
            </p:nvSpPr>
            <p:spPr>
              <a:xfrm>
                <a:off x="6833257" y="4111224"/>
                <a:ext cx="443517" cy="23445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4</a:t>
                </a:r>
                <a:r>
                  <a:rPr lang="ko-KR" altLang="en-US" sz="1050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안</a:t>
                </a:r>
                <a:endParaRPr lang="ko-KR" altLang="en-US" sz="1050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19" name="직선 화살표 연결선 318"/>
              <p:cNvCxnSpPr/>
              <p:nvPr/>
            </p:nvCxnSpPr>
            <p:spPr>
              <a:xfrm>
                <a:off x="6948264" y="493919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화살표 연결선 319"/>
              <p:cNvCxnSpPr/>
              <p:nvPr/>
            </p:nvCxnSpPr>
            <p:spPr>
              <a:xfrm>
                <a:off x="6953154" y="5675831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1" name="그룹 350"/>
            <p:cNvGrpSpPr/>
            <p:nvPr/>
          </p:nvGrpSpPr>
          <p:grpSpPr>
            <a:xfrm>
              <a:off x="7025319" y="3821248"/>
              <a:ext cx="1187098" cy="723994"/>
              <a:chOff x="4901221" y="2067396"/>
              <a:chExt cx="1270513" cy="885555"/>
            </a:xfrm>
          </p:grpSpPr>
          <p:sp>
            <p:nvSpPr>
              <p:cNvPr id="352" name="직사각형 351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0" name="타원 359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1" name="그룹 360"/>
            <p:cNvGrpSpPr/>
            <p:nvPr/>
          </p:nvGrpSpPr>
          <p:grpSpPr>
            <a:xfrm>
              <a:off x="6984129" y="4620965"/>
              <a:ext cx="1225582" cy="660908"/>
              <a:chOff x="4860032" y="3052656"/>
              <a:chExt cx="1311702" cy="808392"/>
            </a:xfrm>
          </p:grpSpPr>
          <p:sp>
            <p:nvSpPr>
              <p:cNvPr id="362" name="직사각형 361"/>
              <p:cNvSpPr/>
              <p:nvPr/>
            </p:nvSpPr>
            <p:spPr>
              <a:xfrm>
                <a:off x="5009234" y="3165585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5009234" y="3339234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5009234" y="3512883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5009234" y="3686532"/>
                <a:ext cx="603590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0" name="타원 369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1" name="그룹 370"/>
            <p:cNvGrpSpPr/>
            <p:nvPr/>
          </p:nvGrpSpPr>
          <p:grpSpPr>
            <a:xfrm>
              <a:off x="6962099" y="5348541"/>
              <a:ext cx="1246166" cy="666676"/>
              <a:chOff x="4838002" y="3933056"/>
              <a:chExt cx="1333732" cy="815447"/>
            </a:xfrm>
          </p:grpSpPr>
          <p:sp>
            <p:nvSpPr>
              <p:cNvPr id="372" name="직사각형 371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0" name="타원 379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81" name="직선 화살표 연결선 380"/>
            <p:cNvCxnSpPr/>
            <p:nvPr/>
          </p:nvCxnSpPr>
          <p:spPr>
            <a:xfrm>
              <a:off x="7704584" y="4542003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381"/>
            <p:cNvCxnSpPr/>
            <p:nvPr/>
          </p:nvCxnSpPr>
          <p:spPr>
            <a:xfrm>
              <a:off x="7709474" y="5278635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3" name="그룹 382"/>
            <p:cNvGrpSpPr/>
            <p:nvPr/>
          </p:nvGrpSpPr>
          <p:grpSpPr>
            <a:xfrm>
              <a:off x="6963545" y="6095734"/>
              <a:ext cx="1246166" cy="666676"/>
              <a:chOff x="4838002" y="3933056"/>
              <a:chExt cx="1333732" cy="815447"/>
            </a:xfrm>
          </p:grpSpPr>
          <p:sp>
            <p:nvSpPr>
              <p:cNvPr id="384" name="직사각형 383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2" name="타원 391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93" name="직선 화살표 연결선 392"/>
            <p:cNvCxnSpPr/>
            <p:nvPr/>
          </p:nvCxnSpPr>
          <p:spPr>
            <a:xfrm>
              <a:off x="7710920" y="6025828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그룹 393"/>
            <p:cNvGrpSpPr/>
            <p:nvPr/>
          </p:nvGrpSpPr>
          <p:grpSpPr>
            <a:xfrm>
              <a:off x="3647321" y="4250887"/>
              <a:ext cx="1250318" cy="2175158"/>
              <a:chOff x="4849818" y="4228591"/>
              <a:chExt cx="1250318" cy="2175158"/>
            </a:xfrm>
          </p:grpSpPr>
          <p:grpSp>
            <p:nvGrpSpPr>
              <p:cNvPr id="395" name="그룹 394"/>
              <p:cNvGrpSpPr/>
              <p:nvPr/>
            </p:nvGrpSpPr>
            <p:grpSpPr>
              <a:xfrm>
                <a:off x="4849818" y="4228591"/>
                <a:ext cx="1250318" cy="2175158"/>
                <a:chOff x="6164964" y="1919882"/>
                <a:chExt cx="1250318" cy="2369716"/>
              </a:xfrm>
            </p:grpSpPr>
            <p:grpSp>
              <p:nvGrpSpPr>
                <p:cNvPr id="398" name="그룹 397"/>
                <p:cNvGrpSpPr/>
                <p:nvPr/>
              </p:nvGrpSpPr>
              <p:grpSpPr>
                <a:xfrm>
                  <a:off x="6228184" y="1919882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419" name="직사각형 418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0" name="직사각형 419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1" name="직사각형 420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2" name="직사각형 421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3" name="직사각형 422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4" name="직사각형 423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5" name="직사각형 424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6" name="직사각형 425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99" name="그룹 398"/>
                <p:cNvGrpSpPr/>
                <p:nvPr/>
              </p:nvGrpSpPr>
              <p:grpSpPr>
                <a:xfrm>
                  <a:off x="6186994" y="2783660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410" name="직사각형 409"/>
                  <p:cNvSpPr/>
                  <p:nvPr/>
                </p:nvSpPr>
                <p:spPr>
                  <a:xfrm>
                    <a:off x="5009234" y="3165586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1" name="직사각형 410"/>
                  <p:cNvSpPr/>
                  <p:nvPr/>
                </p:nvSpPr>
                <p:spPr>
                  <a:xfrm>
                    <a:off x="5009234" y="3339234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2" name="직사각형 411"/>
                  <p:cNvSpPr/>
                  <p:nvPr/>
                </p:nvSpPr>
                <p:spPr>
                  <a:xfrm>
                    <a:off x="5009234" y="3512883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3" name="직사각형 412"/>
                  <p:cNvSpPr/>
                  <p:nvPr/>
                </p:nvSpPr>
                <p:spPr>
                  <a:xfrm>
                    <a:off x="5009234" y="3686532"/>
                    <a:ext cx="624154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4" name="직사각형 413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5" name="직사각형 414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6" name="직사각형 415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7" name="직사각형 416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8" name="타원 417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0" name="그룹 399"/>
                <p:cNvGrpSpPr/>
                <p:nvPr/>
              </p:nvGrpSpPr>
              <p:grpSpPr>
                <a:xfrm>
                  <a:off x="6164964" y="3569518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2" name="직사각형 401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3" name="직사각형 402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4" name="직사각형 403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5" name="직사각형 404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6" name="직사각형 405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7" name="직사각형 406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9" name="타원 408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396" name="직선 화살표 연결선 395"/>
              <p:cNvCxnSpPr/>
              <p:nvPr/>
            </p:nvCxnSpPr>
            <p:spPr>
              <a:xfrm>
                <a:off x="5675083" y="4931657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화살표 연결선 396"/>
              <p:cNvCxnSpPr/>
              <p:nvPr/>
            </p:nvCxnSpPr>
            <p:spPr>
              <a:xfrm>
                <a:off x="5679973" y="5668289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8" name="모서리가 둥근 직사각형 427"/>
          <p:cNvSpPr/>
          <p:nvPr/>
        </p:nvSpPr>
        <p:spPr>
          <a:xfrm>
            <a:off x="3138722" y="1875536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29" name="모서리가 둥근 직사각형 428"/>
          <p:cNvSpPr/>
          <p:nvPr/>
        </p:nvSpPr>
        <p:spPr>
          <a:xfrm>
            <a:off x="3139245" y="2471979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0" name="모서리가 둥근 직사각형 429"/>
          <p:cNvSpPr/>
          <p:nvPr/>
        </p:nvSpPr>
        <p:spPr>
          <a:xfrm>
            <a:off x="3139768" y="3068422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1" name="모서리가 둥근 직사각형 430"/>
          <p:cNvSpPr/>
          <p:nvPr/>
        </p:nvSpPr>
        <p:spPr>
          <a:xfrm>
            <a:off x="3140291" y="3664865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2" name="모서리가 둥근 직사각형 431"/>
          <p:cNvSpPr/>
          <p:nvPr/>
        </p:nvSpPr>
        <p:spPr>
          <a:xfrm>
            <a:off x="6531716" y="1875988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3" name="모서리가 둥근 직사각형 432"/>
          <p:cNvSpPr/>
          <p:nvPr/>
        </p:nvSpPr>
        <p:spPr>
          <a:xfrm>
            <a:off x="6532239" y="2472431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4" name="모서리가 둥근 직사각형 433"/>
          <p:cNvSpPr/>
          <p:nvPr/>
        </p:nvSpPr>
        <p:spPr>
          <a:xfrm>
            <a:off x="6532762" y="3068874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5" name="모서리가 둥근 직사각형 434"/>
          <p:cNvSpPr/>
          <p:nvPr/>
        </p:nvSpPr>
        <p:spPr>
          <a:xfrm>
            <a:off x="6533285" y="3665317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6" name="모서리가 둥근 직사각형 435"/>
          <p:cNvSpPr/>
          <p:nvPr/>
        </p:nvSpPr>
        <p:spPr>
          <a:xfrm>
            <a:off x="6582743" y="4396934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7" name="모서리가 둥근 직사각형 436"/>
          <p:cNvSpPr/>
          <p:nvPr/>
        </p:nvSpPr>
        <p:spPr>
          <a:xfrm>
            <a:off x="6583266" y="4993377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8" name="모서리가 둥근 직사각형 437"/>
          <p:cNvSpPr/>
          <p:nvPr/>
        </p:nvSpPr>
        <p:spPr>
          <a:xfrm>
            <a:off x="6583789" y="5589820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39" name="모서리가 둥근 직사각형 438"/>
          <p:cNvSpPr/>
          <p:nvPr/>
        </p:nvSpPr>
        <p:spPr>
          <a:xfrm>
            <a:off x="6584312" y="6186263"/>
            <a:ext cx="443517" cy="3088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퐁</a:t>
            </a:r>
            <a:endParaRPr lang="ko-KR" altLang="en-US" sz="105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440" name="그룹 439"/>
          <p:cNvGrpSpPr/>
          <p:nvPr/>
        </p:nvGrpSpPr>
        <p:grpSpPr>
          <a:xfrm>
            <a:off x="4721731" y="564641"/>
            <a:ext cx="4302281" cy="1080777"/>
            <a:chOff x="1189038" y="2112963"/>
            <a:chExt cx="7153275" cy="2857500"/>
          </a:xfrm>
        </p:grpSpPr>
        <p:sp>
          <p:nvSpPr>
            <p:cNvPr id="441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2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3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4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45" name="Text Box 92"/>
            <p:cNvSpPr txBox="1">
              <a:spLocks noChangeArrowheads="1"/>
            </p:cNvSpPr>
            <p:nvPr/>
          </p:nvSpPr>
          <p:spPr bwMode="gray">
            <a:xfrm>
              <a:off x="1765783" y="2686937"/>
              <a:ext cx="6324768" cy="21970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             문제점</a:t>
              </a:r>
              <a:endParaRPr lang="en-US" altLang="ko-KR" sz="12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>
                <a:buAutoNum type="arabicPeriod"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저장 공간의 낭비 </a:t>
              </a:r>
              <a:r>
                <a:rPr lang="en-US" altLang="ko-KR" sz="12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-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1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개인 블록 증가 </a:t>
              </a:r>
              <a:endParaRPr lang="en-US" altLang="ko-KR" sz="12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>
                <a:buAutoNum type="arabicPeriod"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성능 저하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-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블록의 개수 증가</a:t>
              </a:r>
              <a:endParaRPr lang="en-US" altLang="ko-KR" sz="12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       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  <a:sym typeface="Wingdings" panose="05000000000000000000" pitchFamily="2" charset="2"/>
                </a:rPr>
                <a:t> 3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  <a:sym typeface="Wingdings" panose="05000000000000000000" pitchFamily="2" charset="2"/>
                </a:rPr>
                <a:t>안에서 힌트를 얻자</a:t>
              </a:r>
              <a:endParaRPr lang="en-US" altLang="ko-KR" sz="1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289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898"/>
    </mc:Choice>
    <mc:Fallback xmlns="">
      <p:transition spd="slow" advTm="67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 다시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42060" y="1211093"/>
            <a:ext cx="6097414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자리를 찾는다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있으면 삽입하고 종료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3-1.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3-2. 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B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30" name="그룹 29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6" name="직선 화살표 연결선 7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3" name="직선 화살표 연결선 72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화살표 연결선 73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연결선 74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0" name="직선 화살표 연결선 6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화살표 연결선 7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7" name="직선 화살표 연결선 66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4" name="직선 화살표 연결선 6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-1</a:t>
              </a:r>
              <a:endParaRPr lang="ko-KR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-2</a:t>
              </a:r>
              <a:endParaRPr lang="ko-KR" alt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-3</a:t>
              </a:r>
              <a:endParaRPr lang="ko-KR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-4</a:t>
              </a:r>
              <a:endParaRPr lang="ko-KR" alt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-5</a:t>
              </a:r>
              <a:endParaRPr lang="ko-KR" altLang="en-US" sz="2000" b="1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915816" y="3212193"/>
            <a:ext cx="1250318" cy="2193969"/>
            <a:chOff x="4837627" y="1693545"/>
            <a:chExt cx="1250318" cy="2193969"/>
          </a:xfrm>
        </p:grpSpPr>
        <p:grpSp>
          <p:nvGrpSpPr>
            <p:cNvPr id="80" name="그룹 79"/>
            <p:cNvGrpSpPr/>
            <p:nvPr/>
          </p:nvGrpSpPr>
          <p:grpSpPr>
            <a:xfrm>
              <a:off x="4837627" y="1693545"/>
              <a:ext cx="1250318" cy="2193969"/>
              <a:chOff x="4837627" y="1923380"/>
              <a:chExt cx="1250318" cy="2369716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4900847" y="1923380"/>
                <a:ext cx="1187098" cy="781989"/>
                <a:chOff x="4901221" y="2067396"/>
                <a:chExt cx="1270513" cy="885555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5009234" y="225748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009234" y="243113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3-1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5009234" y="2604786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3-2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5009234" y="277843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3-3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5523662" y="225352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5523662" y="242717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523662" y="2600825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5523662" y="277447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901221" y="206739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4859657" y="2787158"/>
                <a:ext cx="1225582" cy="713850"/>
                <a:chOff x="4860032" y="3052656"/>
                <a:chExt cx="1311702" cy="808392"/>
              </a:xfrm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5009234" y="3165585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3-4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009234" y="3339234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3-5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5009234" y="3512883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3-new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5009234" y="3686532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523662" y="3161624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523662" y="3335273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5523662" y="3508922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523662" y="3682571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4860032" y="30526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6" name="그룹 85"/>
              <p:cNvGrpSpPr/>
              <p:nvPr/>
            </p:nvGrpSpPr>
            <p:grpSpPr>
              <a:xfrm>
                <a:off x="4837627" y="3573016"/>
                <a:ext cx="1246166" cy="720080"/>
                <a:chOff x="4838002" y="3933056"/>
                <a:chExt cx="1333732" cy="815447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5009234" y="4053040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5009234" y="4226689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rPr>
                    <a:t>4</a:t>
                  </a:r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5009234" y="4400338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5009234" y="4573987"/>
                  <a:ext cx="514428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5523662" y="4049079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5523662" y="4222728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5523662" y="4396377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5523662" y="4570026"/>
                  <a:ext cx="648072" cy="17451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4838002" y="393305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82" name="직선 화살표 연결선 81"/>
            <p:cNvCxnSpPr/>
            <p:nvPr/>
          </p:nvCxnSpPr>
          <p:spPr>
            <a:xfrm>
              <a:off x="5580112" y="2414300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5585002" y="3150932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타원 113"/>
          <p:cNvSpPr/>
          <p:nvPr/>
        </p:nvSpPr>
        <p:spPr>
          <a:xfrm>
            <a:off x="342425" y="22980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88308" y="321219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27984" y="3212193"/>
            <a:ext cx="1529850" cy="2193969"/>
            <a:chOff x="4427984" y="3485137"/>
            <a:chExt cx="1529850" cy="2193969"/>
          </a:xfrm>
        </p:grpSpPr>
        <p:grpSp>
          <p:nvGrpSpPr>
            <p:cNvPr id="117" name="그룹 116"/>
            <p:cNvGrpSpPr/>
            <p:nvPr/>
          </p:nvGrpSpPr>
          <p:grpSpPr>
            <a:xfrm>
              <a:off x="4707516" y="3485137"/>
              <a:ext cx="1250318" cy="2193969"/>
              <a:chOff x="4837627" y="1693545"/>
              <a:chExt cx="1250318" cy="2193969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4837627" y="1693545"/>
                <a:ext cx="1250318" cy="2193969"/>
                <a:chOff x="4837627" y="1923380"/>
                <a:chExt cx="1250318" cy="2369716"/>
              </a:xfrm>
            </p:grpSpPr>
            <p:grpSp>
              <p:nvGrpSpPr>
                <p:cNvPr id="121" name="그룹 120"/>
                <p:cNvGrpSpPr/>
                <p:nvPr/>
              </p:nvGrpSpPr>
              <p:grpSpPr>
                <a:xfrm>
                  <a:off x="4900847" y="1923380"/>
                  <a:ext cx="1187098" cy="781989"/>
                  <a:chOff x="4901221" y="2067396"/>
                  <a:chExt cx="1270513" cy="885555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5009234" y="225748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5009234" y="243113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5009234" y="2604786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5009234" y="2778435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3-3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직사각형 145"/>
                  <p:cNvSpPr/>
                  <p:nvPr/>
                </p:nvSpPr>
                <p:spPr>
                  <a:xfrm>
                    <a:off x="5523662" y="225352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5523662" y="242717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5523662" y="2600825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5523662" y="277447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타원 149"/>
                  <p:cNvSpPr/>
                  <p:nvPr/>
                </p:nvSpPr>
                <p:spPr>
                  <a:xfrm>
                    <a:off x="4901221" y="206739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2" name="그룹 121"/>
                <p:cNvGrpSpPr/>
                <p:nvPr/>
              </p:nvGrpSpPr>
              <p:grpSpPr>
                <a:xfrm>
                  <a:off x="4859657" y="2787158"/>
                  <a:ext cx="1225582" cy="713850"/>
                  <a:chOff x="4860032" y="3052656"/>
                  <a:chExt cx="1311702" cy="808392"/>
                </a:xfrm>
              </p:grpSpPr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5009234" y="3165585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3-4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5009234" y="3339234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5" name="직사각형 134"/>
                  <p:cNvSpPr/>
                  <p:nvPr/>
                </p:nvSpPr>
                <p:spPr>
                  <a:xfrm>
                    <a:off x="5009234" y="3512883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009234" y="3686532"/>
                    <a:ext cx="597899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3-new2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5523662" y="3161624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5523662" y="3335273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5523662" y="3508922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5523662" y="3682571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1" name="타원 140"/>
                  <p:cNvSpPr/>
                  <p:nvPr/>
                </p:nvSpPr>
                <p:spPr>
                  <a:xfrm>
                    <a:off x="4860032" y="30526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3" name="그룹 122"/>
                <p:cNvGrpSpPr/>
                <p:nvPr/>
              </p:nvGrpSpPr>
              <p:grpSpPr>
                <a:xfrm>
                  <a:off x="4837627" y="3573016"/>
                  <a:ext cx="1246166" cy="720080"/>
                  <a:chOff x="4838002" y="3933056"/>
                  <a:chExt cx="1333732" cy="815447"/>
                </a:xfrm>
              </p:grpSpPr>
              <p:sp>
                <p:nvSpPr>
                  <p:cNvPr id="124" name="직사각형 123"/>
                  <p:cNvSpPr/>
                  <p:nvPr/>
                </p:nvSpPr>
                <p:spPr>
                  <a:xfrm>
                    <a:off x="5009234" y="4053040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5009234" y="4226689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Black" panose="020B0A02040204020203" pitchFamily="34" charset="0"/>
                        <a:cs typeface="Arial" panose="020B0604020202020204" pitchFamily="34" charset="0"/>
                      </a:rPr>
                      <a:t>4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5009234" y="4400338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5009234" y="4573987"/>
                    <a:ext cx="514428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5523662" y="4049079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5523662" y="4222728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직사각형 129"/>
                  <p:cNvSpPr/>
                  <p:nvPr/>
                </p:nvSpPr>
                <p:spPr>
                  <a:xfrm>
                    <a:off x="5523662" y="4396377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직사각형 130"/>
                  <p:cNvSpPr/>
                  <p:nvPr/>
                </p:nvSpPr>
                <p:spPr>
                  <a:xfrm>
                    <a:off x="5523662" y="4570026"/>
                    <a:ext cx="648072" cy="17451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>
                      <a:solidFill>
                        <a:schemeClr val="tx1"/>
                      </a:solidFill>
                      <a:latin typeface="Arial" panose="020B0604020202020204" pitchFamily="34" charset="0"/>
                      <a:ea typeface="Segoe UI Black" panose="020B0A0204020402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타원 131"/>
                  <p:cNvSpPr/>
                  <p:nvPr/>
                </p:nvSpPr>
                <p:spPr>
                  <a:xfrm>
                    <a:off x="4838002" y="3933056"/>
                    <a:ext cx="216024" cy="216024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119" name="직선 화살표 연결선 118"/>
              <p:cNvCxnSpPr/>
              <p:nvPr/>
            </p:nvCxnSpPr>
            <p:spPr>
              <a:xfrm>
                <a:off x="5580112" y="2414300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/>
              <p:cNvCxnSpPr/>
              <p:nvPr/>
            </p:nvCxnSpPr>
            <p:spPr>
              <a:xfrm>
                <a:off x="5585002" y="3150932"/>
                <a:ext cx="0" cy="16382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오른쪽 화살표 5"/>
            <p:cNvSpPr/>
            <p:nvPr/>
          </p:nvSpPr>
          <p:spPr>
            <a:xfrm>
              <a:off x="4427984" y="4440129"/>
              <a:ext cx="216024" cy="429031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15028" y="3190856"/>
            <a:ext cx="1608132" cy="2939713"/>
            <a:chOff x="6215028" y="3463800"/>
            <a:chExt cx="1608132" cy="2939713"/>
          </a:xfrm>
        </p:grpSpPr>
        <p:grpSp>
          <p:nvGrpSpPr>
            <p:cNvPr id="155" name="그룹 154"/>
            <p:cNvGrpSpPr/>
            <p:nvPr/>
          </p:nvGrpSpPr>
          <p:grpSpPr>
            <a:xfrm>
              <a:off x="6617139" y="3463800"/>
              <a:ext cx="1187098" cy="723994"/>
              <a:chOff x="4901221" y="2067396"/>
              <a:chExt cx="1270513" cy="885555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5009234" y="225748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5009234" y="243113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3-1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5009234" y="2604786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5009234" y="2778435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5523662" y="225352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5523662" y="242717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5523662" y="2600825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5523662" y="277447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4901221" y="20673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6575949" y="4263517"/>
              <a:ext cx="1225582" cy="660908"/>
              <a:chOff x="4860032" y="3052656"/>
              <a:chExt cx="1311702" cy="808392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5009234" y="3165585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5009234" y="3339234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3-5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5009234" y="3512883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5009234" y="3686532"/>
                <a:ext cx="597899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523662" y="3161624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5523662" y="3335273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5523662" y="3508922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5523662" y="3682571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4860032" y="30526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6553919" y="4991093"/>
              <a:ext cx="1246166" cy="666676"/>
              <a:chOff x="4838002" y="3933056"/>
              <a:chExt cx="1333732" cy="815447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5009234" y="4053040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3-new2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5009234" y="4226689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3-new3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009234" y="4400339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5009234" y="4573987"/>
                <a:ext cx="568565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53" name="직선 화살표 연결선 152"/>
            <p:cNvCxnSpPr/>
            <p:nvPr/>
          </p:nvCxnSpPr>
          <p:spPr>
            <a:xfrm>
              <a:off x="7296404" y="4184555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/>
            <p:nvPr/>
          </p:nvCxnSpPr>
          <p:spPr>
            <a:xfrm>
              <a:off x="7301294" y="4921187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그룹 184"/>
            <p:cNvGrpSpPr/>
            <p:nvPr/>
          </p:nvGrpSpPr>
          <p:grpSpPr>
            <a:xfrm>
              <a:off x="6576994" y="5736837"/>
              <a:ext cx="1246166" cy="666676"/>
              <a:chOff x="4838002" y="3933056"/>
              <a:chExt cx="1333732" cy="815447"/>
            </a:xfrm>
          </p:grpSpPr>
          <p:sp>
            <p:nvSpPr>
              <p:cNvPr id="186" name="직사각형 185"/>
              <p:cNvSpPr/>
              <p:nvPr/>
            </p:nvSpPr>
            <p:spPr>
              <a:xfrm>
                <a:off x="5009234" y="4053040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009234" y="4226689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009234" y="4400338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009234" y="4573987"/>
                <a:ext cx="514428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23662" y="4049079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523662" y="4222728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523662" y="4396377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5523662" y="4570026"/>
                <a:ext cx="648072" cy="1745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4838002" y="39330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95" name="직선 화살표 연결선 194"/>
            <p:cNvCxnSpPr/>
            <p:nvPr/>
          </p:nvCxnSpPr>
          <p:spPr>
            <a:xfrm>
              <a:off x="7324369" y="5666931"/>
              <a:ext cx="0" cy="16382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오른쪽 화살표 195"/>
            <p:cNvSpPr/>
            <p:nvPr/>
          </p:nvSpPr>
          <p:spPr>
            <a:xfrm>
              <a:off x="6215028" y="4413052"/>
              <a:ext cx="216024" cy="429031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2713590" y="5757278"/>
            <a:ext cx="3987852" cy="740106"/>
            <a:chOff x="1189038" y="2112963"/>
            <a:chExt cx="7153275" cy="2857500"/>
          </a:xfrm>
        </p:grpSpPr>
        <p:sp>
          <p:nvSpPr>
            <p:cNvPr id="19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203" name="Text Box 92"/>
            <p:cNvSpPr txBox="1">
              <a:spLocks noChangeArrowheads="1"/>
            </p:cNvSpPr>
            <p:nvPr/>
          </p:nvSpPr>
          <p:spPr bwMode="gray">
            <a:xfrm>
              <a:off x="1765782" y="2686937"/>
              <a:ext cx="6324768" cy="73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문제점은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무엇인가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11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34"/>
    </mc:Choice>
    <mc:Fallback xmlns="">
      <p:transition spd="slow" advTm="65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765784" y="2686936"/>
              <a:ext cx="5688632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순서파일에서 검색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및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삽입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알고리즘을 정리해봅시다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B" pitchFamily="18" charset="-127"/>
              </a:rPr>
              <a:t>정리해봅시다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7"/>
    </mc:Choice>
    <mc:Fallback xmlns="">
      <p:transition spd="slow" advTm="3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삽입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42060" y="1211093"/>
            <a:ext cx="6097414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자리를 찾는다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있으면 삽입하고 종료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3-1.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3-2. 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B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9610" y="1258817"/>
            <a:ext cx="2247285" cy="5364485"/>
            <a:chOff x="299610" y="1258817"/>
            <a:chExt cx="2510067" cy="5364485"/>
          </a:xfrm>
        </p:grpSpPr>
        <p:grpSp>
          <p:nvGrpSpPr>
            <p:cNvPr id="30" name="그룹 29"/>
            <p:cNvGrpSpPr/>
            <p:nvPr/>
          </p:nvGrpSpPr>
          <p:grpSpPr>
            <a:xfrm>
              <a:off x="299610" y="1258817"/>
              <a:ext cx="2510067" cy="5364485"/>
              <a:chOff x="971600" y="1268760"/>
              <a:chExt cx="3636144" cy="536448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1268760"/>
                <a:ext cx="3606076" cy="5364485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4427456" y="2132856"/>
                <a:ext cx="180288" cy="3888432"/>
                <a:chOff x="6155648" y="2204864"/>
                <a:chExt cx="180288" cy="3888432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6156352" y="2204864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6" name="직선 화살표 연결선 75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6156176" y="3068960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3" name="직선 화살표 연결선 72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화살표 연결선 73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연결선 74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/>
                <p:cNvGrpSpPr/>
                <p:nvPr/>
              </p:nvGrpSpPr>
              <p:grpSpPr>
                <a:xfrm>
                  <a:off x="6156000" y="3933056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70" name="직선 화살표 연결선 69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화살표 연결선 70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/>
                <p:cNvGrpSpPr/>
                <p:nvPr/>
              </p:nvGrpSpPr>
              <p:grpSpPr>
                <a:xfrm>
                  <a:off x="6155824" y="4797152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7" name="직선 화살표 연결선 66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6155648" y="5661248"/>
                  <a:ext cx="179584" cy="432048"/>
                  <a:chOff x="648000" y="1916832"/>
                  <a:chExt cx="360040" cy="432048"/>
                </a:xfrm>
              </p:grpSpPr>
              <p:cxnSp>
                <p:nvCxnSpPr>
                  <p:cNvPr id="64" name="직선 화살표 연결선 63"/>
                  <p:cNvCxnSpPr/>
                  <p:nvPr/>
                </p:nvCxnSpPr>
                <p:spPr>
                  <a:xfrm flipH="1">
                    <a:off x="648000" y="1916832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/>
                  <p:cNvCxnSpPr/>
                  <p:nvPr/>
                </p:nvCxnSpPr>
                <p:spPr>
                  <a:xfrm flipH="1">
                    <a:off x="648000" y="2348880"/>
                    <a:ext cx="360040" cy="0"/>
                  </a:xfrm>
                  <a:prstGeom prst="straightConnector1">
                    <a:avLst/>
                  </a:prstGeom>
                  <a:ln w="2222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/>
                  <p:cNvCxnSpPr/>
                  <p:nvPr/>
                </p:nvCxnSpPr>
                <p:spPr>
                  <a:xfrm>
                    <a:off x="1008040" y="1916832"/>
                    <a:ext cx="0" cy="432048"/>
                  </a:xfrm>
                  <a:prstGeom prst="line">
                    <a:avLst/>
                  </a:prstGeom>
                  <a:ln w="222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/>
            <p:cNvSpPr txBox="1"/>
            <p:nvPr/>
          </p:nvSpPr>
          <p:spPr>
            <a:xfrm>
              <a:off x="679488" y="2568183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-1</a:t>
              </a:r>
              <a:endParaRPr lang="ko-KR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8736" y="2752664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-2</a:t>
              </a:r>
              <a:endParaRPr lang="ko-KR" alt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984" y="2937145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-3</a:t>
              </a:r>
              <a:endParaRPr lang="ko-KR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7232" y="3232968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-4</a:t>
              </a:r>
              <a:endParaRPr lang="ko-KR" alt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480" y="3425240"/>
              <a:ext cx="358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-5</a:t>
              </a:r>
              <a:endParaRPr lang="ko-KR" altLang="en-US" sz="2000" b="1" dirty="0"/>
            </a:p>
          </p:txBody>
        </p:sp>
      </p:grpSp>
      <p:sp>
        <p:nvSpPr>
          <p:cNvPr id="114" name="타원 113"/>
          <p:cNvSpPr/>
          <p:nvPr/>
        </p:nvSpPr>
        <p:spPr>
          <a:xfrm>
            <a:off x="342425" y="22980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88308" y="321219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7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75"/>
    </mc:Choice>
    <mc:Fallback xmlns="">
      <p:transition spd="slow" advTm="40057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268760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643480" y="2132856"/>
            <a:ext cx="180288" cy="3888432"/>
            <a:chOff x="6155648" y="2204864"/>
            <a:chExt cx="180288" cy="3888432"/>
          </a:xfrm>
        </p:grpSpPr>
        <p:grpSp>
          <p:nvGrpSpPr>
            <p:cNvPr id="40" name="그룹 39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모서리가 둥근 직사각형 1"/>
          <p:cNvSpPr/>
          <p:nvPr/>
        </p:nvSpPr>
        <p:spPr>
          <a:xfrm>
            <a:off x="4932040" y="3068960"/>
            <a:ext cx="406794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어떻게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처리할 것인가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32040" y="1409329"/>
            <a:ext cx="4067944" cy="1587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20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4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838"/>
    </mc:Choice>
    <mc:Fallback xmlns="">
      <p:transition spd="slow" advTm="32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68760"/>
            <a:ext cx="1944216" cy="5364485"/>
            <a:chOff x="1187624" y="1268760"/>
            <a:chExt cx="3636144" cy="5364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모서리가 둥근 직사각형 1"/>
          <p:cNvSpPr/>
          <p:nvPr/>
        </p:nvSpPr>
        <p:spPr>
          <a:xfrm>
            <a:off x="3419872" y="1768639"/>
            <a:ext cx="4608512" cy="367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처리할 것인가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609600"/>
            <a:ext cx="2520280" cy="7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872" y="2198456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그냥 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즉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처리하지 않는다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19872" y="2628273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되면 블록을 삭제한다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19872" y="3058090"/>
            <a:ext cx="4608512" cy="3667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내 레코드 개수가 </a:t>
            </a:r>
            <a:r>
              <a:rPr lang="en-US" altLang="ko-KR" sz="1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되면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앞뒤블록과 합친다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1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309"/>
    </mc:Choice>
    <mc:Fallback xmlns="">
      <p:transition spd="slow" advTm="117530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화일</a:t>
            </a:r>
            <a:r>
              <a:rPr lang="en-US" altLang="ko-KR" sz="4000" b="1" kern="0" dirty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(file)</a:t>
            </a:r>
          </a:p>
        </p:txBody>
      </p:sp>
      <p:grpSp>
        <p:nvGrpSpPr>
          <p:cNvPr id="21507" name="Group 4"/>
          <p:cNvGrpSpPr>
            <a:grpSpLocks/>
          </p:cNvGrpSpPr>
          <p:nvPr/>
        </p:nvGrpSpPr>
        <p:grpSpPr bwMode="auto">
          <a:xfrm>
            <a:off x="609600" y="4268788"/>
            <a:ext cx="811213" cy="1908175"/>
            <a:chOff x="206" y="2991"/>
            <a:chExt cx="679" cy="1215"/>
          </a:xfrm>
        </p:grpSpPr>
        <p:sp>
          <p:nvSpPr>
            <p:cNvPr id="21554" name="Freeform 5"/>
            <p:cNvSpPr>
              <a:spLocks/>
            </p:cNvSpPr>
            <p:nvPr/>
          </p:nvSpPr>
          <p:spPr bwMode="gray">
            <a:xfrm>
              <a:off x="267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5" name="Rectangle 6"/>
            <p:cNvSpPr>
              <a:spLocks noChangeArrowheads="1"/>
            </p:cNvSpPr>
            <p:nvPr/>
          </p:nvSpPr>
          <p:spPr bwMode="gray">
            <a:xfrm>
              <a:off x="206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1</a:t>
              </a:r>
              <a:endParaRPr lang="ko-KR" altLang="ko-KR" sz="2000">
                <a:latin typeface="HY동녘M" pitchFamily="18" charset="-127"/>
              </a:endParaRPr>
            </a:p>
          </p:txBody>
        </p:sp>
      </p:grpSp>
      <p:grpSp>
        <p:nvGrpSpPr>
          <p:cNvPr id="21508" name="Group 7"/>
          <p:cNvGrpSpPr>
            <a:grpSpLocks/>
          </p:cNvGrpSpPr>
          <p:nvPr/>
        </p:nvGrpSpPr>
        <p:grpSpPr bwMode="auto">
          <a:xfrm>
            <a:off x="1806575" y="4268788"/>
            <a:ext cx="811213" cy="1908175"/>
            <a:chOff x="977" y="2991"/>
            <a:chExt cx="679" cy="1215"/>
          </a:xfrm>
        </p:grpSpPr>
        <p:sp>
          <p:nvSpPr>
            <p:cNvPr id="21552" name="Freeform 8"/>
            <p:cNvSpPr>
              <a:spLocks/>
            </p:cNvSpPr>
            <p:nvPr/>
          </p:nvSpPr>
          <p:spPr bwMode="gray">
            <a:xfrm>
              <a:off x="1038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3" name="Rectangle 9"/>
            <p:cNvSpPr>
              <a:spLocks noChangeArrowheads="1"/>
            </p:cNvSpPr>
            <p:nvPr/>
          </p:nvSpPr>
          <p:spPr bwMode="gray">
            <a:xfrm>
              <a:off x="977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2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09" name="Group 10"/>
          <p:cNvGrpSpPr>
            <a:grpSpLocks/>
          </p:cNvGrpSpPr>
          <p:nvPr/>
        </p:nvGrpSpPr>
        <p:grpSpPr bwMode="auto">
          <a:xfrm>
            <a:off x="3003550" y="4268788"/>
            <a:ext cx="811213" cy="1908175"/>
            <a:chOff x="1748" y="2991"/>
            <a:chExt cx="679" cy="1215"/>
          </a:xfrm>
        </p:grpSpPr>
        <p:sp>
          <p:nvSpPr>
            <p:cNvPr id="21550" name="Freeform 11"/>
            <p:cNvSpPr>
              <a:spLocks/>
            </p:cNvSpPr>
            <p:nvPr/>
          </p:nvSpPr>
          <p:spPr bwMode="gray">
            <a:xfrm>
              <a:off x="1809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1" name="Rectangle 12"/>
            <p:cNvSpPr>
              <a:spLocks noChangeArrowheads="1"/>
            </p:cNvSpPr>
            <p:nvPr/>
          </p:nvSpPr>
          <p:spPr bwMode="gray">
            <a:xfrm>
              <a:off x="1748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EAE9D2"/>
                </a:gs>
                <a:gs pos="50000">
                  <a:srgbClr val="C5C383"/>
                </a:gs>
                <a:gs pos="100000">
                  <a:srgbClr val="EAE9D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3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0" name="Group 13"/>
          <p:cNvGrpSpPr>
            <a:grpSpLocks/>
          </p:cNvGrpSpPr>
          <p:nvPr/>
        </p:nvGrpSpPr>
        <p:grpSpPr bwMode="auto">
          <a:xfrm>
            <a:off x="4886325" y="4286250"/>
            <a:ext cx="806450" cy="1908175"/>
            <a:chOff x="2610" y="2991"/>
            <a:chExt cx="679" cy="1215"/>
          </a:xfrm>
        </p:grpSpPr>
        <p:sp>
          <p:nvSpPr>
            <p:cNvPr id="21548" name="Freeform 14"/>
            <p:cNvSpPr>
              <a:spLocks/>
            </p:cNvSpPr>
            <p:nvPr/>
          </p:nvSpPr>
          <p:spPr bwMode="gray">
            <a:xfrm>
              <a:off x="2671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9" name="Rectangle 15"/>
            <p:cNvSpPr>
              <a:spLocks noChangeArrowheads="1"/>
            </p:cNvSpPr>
            <p:nvPr/>
          </p:nvSpPr>
          <p:spPr bwMode="gray">
            <a:xfrm>
              <a:off x="2610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1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1" name="Group 19"/>
          <p:cNvGrpSpPr>
            <a:grpSpLocks/>
          </p:cNvGrpSpPr>
          <p:nvPr/>
        </p:nvGrpSpPr>
        <p:grpSpPr bwMode="auto">
          <a:xfrm>
            <a:off x="6140450" y="4268788"/>
            <a:ext cx="806450" cy="1908175"/>
            <a:chOff x="4152" y="2991"/>
            <a:chExt cx="679" cy="1215"/>
          </a:xfrm>
        </p:grpSpPr>
        <p:sp>
          <p:nvSpPr>
            <p:cNvPr id="21546" name="Freeform 20"/>
            <p:cNvSpPr>
              <a:spLocks/>
            </p:cNvSpPr>
            <p:nvPr/>
          </p:nvSpPr>
          <p:spPr bwMode="gray">
            <a:xfrm>
              <a:off x="4213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7" name="Rectangle 21"/>
            <p:cNvSpPr>
              <a:spLocks noChangeArrowheads="1"/>
            </p:cNvSpPr>
            <p:nvPr/>
          </p:nvSpPr>
          <p:spPr bwMode="gray">
            <a:xfrm>
              <a:off x="4152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2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2" name="Group 22"/>
          <p:cNvGrpSpPr>
            <a:grpSpLocks/>
          </p:cNvGrpSpPr>
          <p:nvPr/>
        </p:nvGrpSpPr>
        <p:grpSpPr bwMode="auto">
          <a:xfrm>
            <a:off x="7337425" y="4268788"/>
            <a:ext cx="806450" cy="1908175"/>
            <a:chOff x="4923" y="2991"/>
            <a:chExt cx="679" cy="1215"/>
          </a:xfrm>
        </p:grpSpPr>
        <p:sp>
          <p:nvSpPr>
            <p:cNvPr id="21544" name="Freeform 23"/>
            <p:cNvSpPr>
              <a:spLocks/>
            </p:cNvSpPr>
            <p:nvPr/>
          </p:nvSpPr>
          <p:spPr bwMode="gray">
            <a:xfrm>
              <a:off x="4984" y="4115"/>
              <a:ext cx="557" cy="91"/>
            </a:xfrm>
            <a:custGeom>
              <a:avLst/>
              <a:gdLst>
                <a:gd name="T0" fmla="*/ 0 w 1120"/>
                <a:gd name="T1" fmla="*/ 0 h 252"/>
                <a:gd name="T2" fmla="*/ 0 w 1120"/>
                <a:gd name="T3" fmla="*/ 0 h 252"/>
                <a:gd name="T4" fmla="*/ 0 w 1120"/>
                <a:gd name="T5" fmla="*/ 0 h 252"/>
                <a:gd name="T6" fmla="*/ 0 w 1120"/>
                <a:gd name="T7" fmla="*/ 0 h 252"/>
                <a:gd name="T8" fmla="*/ 0 w 1120"/>
                <a:gd name="T9" fmla="*/ 0 h 252"/>
                <a:gd name="T10" fmla="*/ 0 w 1120"/>
                <a:gd name="T11" fmla="*/ 0 h 252"/>
                <a:gd name="T12" fmla="*/ 0 w 1120"/>
                <a:gd name="T13" fmla="*/ 0 h 252"/>
                <a:gd name="T14" fmla="*/ 0 w 1120"/>
                <a:gd name="T15" fmla="*/ 0 h 252"/>
                <a:gd name="T16" fmla="*/ 0 w 1120"/>
                <a:gd name="T17" fmla="*/ 0 h 252"/>
                <a:gd name="T18" fmla="*/ 0 w 1120"/>
                <a:gd name="T19" fmla="*/ 0 h 252"/>
                <a:gd name="T20" fmla="*/ 0 w 1120"/>
                <a:gd name="T21" fmla="*/ 0 h 252"/>
                <a:gd name="T22" fmla="*/ 0 w 1120"/>
                <a:gd name="T23" fmla="*/ 0 h 252"/>
                <a:gd name="T24" fmla="*/ 0 w 1120"/>
                <a:gd name="T25" fmla="*/ 0 h 252"/>
                <a:gd name="T26" fmla="*/ 0 w 1120"/>
                <a:gd name="T27" fmla="*/ 0 h 252"/>
                <a:gd name="T28" fmla="*/ 0 w 1120"/>
                <a:gd name="T29" fmla="*/ 0 h 252"/>
                <a:gd name="T30" fmla="*/ 0 w 1120"/>
                <a:gd name="T31" fmla="*/ 0 h 252"/>
                <a:gd name="T32" fmla="*/ 0 w 1120"/>
                <a:gd name="T33" fmla="*/ 0 h 252"/>
                <a:gd name="T34" fmla="*/ 0 w 1120"/>
                <a:gd name="T35" fmla="*/ 0 h 252"/>
                <a:gd name="T36" fmla="*/ 0 w 1120"/>
                <a:gd name="T37" fmla="*/ 0 h 252"/>
                <a:gd name="T38" fmla="*/ 0 w 1120"/>
                <a:gd name="T39" fmla="*/ 0 h 252"/>
                <a:gd name="T40" fmla="*/ 0 w 1120"/>
                <a:gd name="T41" fmla="*/ 0 h 252"/>
                <a:gd name="T42" fmla="*/ 0 w 1120"/>
                <a:gd name="T43" fmla="*/ 0 h 252"/>
                <a:gd name="T44" fmla="*/ 0 w 1120"/>
                <a:gd name="T45" fmla="*/ 0 h 252"/>
                <a:gd name="T46" fmla="*/ 0 w 1120"/>
                <a:gd name="T47" fmla="*/ 0 h 252"/>
                <a:gd name="T48" fmla="*/ 0 w 1120"/>
                <a:gd name="T49" fmla="*/ 0 h 252"/>
                <a:gd name="T50" fmla="*/ 0 w 1120"/>
                <a:gd name="T51" fmla="*/ 0 h 252"/>
                <a:gd name="T52" fmla="*/ 0 w 1120"/>
                <a:gd name="T53" fmla="*/ 0 h 252"/>
                <a:gd name="T54" fmla="*/ 0 w 1120"/>
                <a:gd name="T55" fmla="*/ 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5" name="Rectangle 24"/>
            <p:cNvSpPr>
              <a:spLocks noChangeArrowheads="1"/>
            </p:cNvSpPr>
            <p:nvPr/>
          </p:nvSpPr>
          <p:spPr bwMode="gray">
            <a:xfrm>
              <a:off x="4923" y="2991"/>
              <a:ext cx="679" cy="1179"/>
            </a:xfrm>
            <a:prstGeom prst="rect">
              <a:avLst/>
            </a:prstGeom>
            <a:gradFill rotWithShape="1">
              <a:gsLst>
                <a:gs pos="0">
                  <a:srgbClr val="DAF0BD"/>
                </a:gs>
                <a:gs pos="50000">
                  <a:srgbClr val="99D549"/>
                </a:gs>
                <a:gs pos="100000">
                  <a:srgbClr val="DAF0B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>
                  <a:latin typeface="HY동녘M" pitchFamily="18" charset="-127"/>
                </a:rPr>
                <a:t>필드</a:t>
              </a:r>
              <a:r>
                <a:rPr lang="en-US" altLang="ko-KR" sz="2000">
                  <a:latin typeface="HY동녘M" pitchFamily="18" charset="-127"/>
                </a:rPr>
                <a:t>3</a:t>
              </a:r>
              <a:endParaRPr lang="ko-KR" altLang="en-US" sz="2000">
                <a:latin typeface="HY동녘M" pitchFamily="18" charset="-127"/>
              </a:endParaRPr>
            </a:p>
          </p:txBody>
        </p:sp>
      </p:grpSp>
      <p:grpSp>
        <p:nvGrpSpPr>
          <p:cNvPr id="21513" name="Group 43"/>
          <p:cNvGrpSpPr>
            <a:grpSpLocks/>
          </p:cNvGrpSpPr>
          <p:nvPr/>
        </p:nvGrpSpPr>
        <p:grpSpPr bwMode="auto">
          <a:xfrm>
            <a:off x="1093788" y="2797175"/>
            <a:ext cx="2236787" cy="877888"/>
            <a:chOff x="596" y="1824"/>
            <a:chExt cx="1440" cy="562"/>
          </a:xfrm>
        </p:grpSpPr>
        <p:sp>
          <p:nvSpPr>
            <p:cNvPr id="21542" name="Freeform 26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5062 w 1120"/>
                <a:gd name="T1" fmla="*/ 8 h 252"/>
                <a:gd name="T2" fmla="*/ 5040 w 1120"/>
                <a:gd name="T3" fmla="*/ 8 h 252"/>
                <a:gd name="T4" fmla="*/ 4967 w 1120"/>
                <a:gd name="T5" fmla="*/ 8 h 252"/>
                <a:gd name="T6" fmla="*/ 4855 w 1120"/>
                <a:gd name="T7" fmla="*/ 8 h 252"/>
                <a:gd name="T8" fmla="*/ 4693 w 1120"/>
                <a:gd name="T9" fmla="*/ 8 h 252"/>
                <a:gd name="T10" fmla="*/ 4485 w 1120"/>
                <a:gd name="T11" fmla="*/ 8 h 252"/>
                <a:gd name="T12" fmla="*/ 4243 w 1120"/>
                <a:gd name="T13" fmla="*/ 8 h 252"/>
                <a:gd name="T14" fmla="*/ 3959 w 1120"/>
                <a:gd name="T15" fmla="*/ 8 h 252"/>
                <a:gd name="T16" fmla="*/ 3639 w 1120"/>
                <a:gd name="T17" fmla="*/ 6 h 252"/>
                <a:gd name="T18" fmla="*/ 3301 w 1120"/>
                <a:gd name="T19" fmla="*/ 6 h 252"/>
                <a:gd name="T20" fmla="*/ 2920 w 1120"/>
                <a:gd name="T21" fmla="*/ 6 h 252"/>
                <a:gd name="T22" fmla="*/ 2507 w 1120"/>
                <a:gd name="T23" fmla="*/ 6 h 252"/>
                <a:gd name="T24" fmla="*/ 2103 w 1120"/>
                <a:gd name="T25" fmla="*/ 6 h 252"/>
                <a:gd name="T26" fmla="*/ 1732 w 1120"/>
                <a:gd name="T27" fmla="*/ 6 h 252"/>
                <a:gd name="T28" fmla="*/ 1391 w 1120"/>
                <a:gd name="T29" fmla="*/ 6 h 252"/>
                <a:gd name="T30" fmla="*/ 1076 w 1120"/>
                <a:gd name="T31" fmla="*/ 8 h 252"/>
                <a:gd name="T32" fmla="*/ 807 w 1120"/>
                <a:gd name="T33" fmla="*/ 8 h 252"/>
                <a:gd name="T34" fmla="*/ 573 w 1120"/>
                <a:gd name="T35" fmla="*/ 8 h 252"/>
                <a:gd name="T36" fmla="*/ 367 w 1120"/>
                <a:gd name="T37" fmla="*/ 8 h 252"/>
                <a:gd name="T38" fmla="*/ 209 w 1120"/>
                <a:gd name="T39" fmla="*/ 8 h 252"/>
                <a:gd name="T40" fmla="*/ 88 w 1120"/>
                <a:gd name="T41" fmla="*/ 8 h 252"/>
                <a:gd name="T42" fmla="*/ 26 w 1120"/>
                <a:gd name="T43" fmla="*/ 8 h 252"/>
                <a:gd name="T44" fmla="*/ 0 w 1120"/>
                <a:gd name="T45" fmla="*/ 8 h 252"/>
                <a:gd name="T46" fmla="*/ 0 w 1120"/>
                <a:gd name="T47" fmla="*/ 2 h 252"/>
                <a:gd name="T48" fmla="*/ 2528 w 1120"/>
                <a:gd name="T49" fmla="*/ 0 h 252"/>
                <a:gd name="T50" fmla="*/ 5062 w 1120"/>
                <a:gd name="T51" fmla="*/ 2 h 252"/>
                <a:gd name="T52" fmla="*/ 5062 w 1120"/>
                <a:gd name="T53" fmla="*/ 8 h 252"/>
                <a:gd name="T54" fmla="*/ 5062 w 1120"/>
                <a:gd name="T55" fmla="*/ 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EBE115">
                    <a:gamma/>
                    <a:tint val="30196"/>
                    <a:invGamma/>
                  </a:srgbClr>
                </a:gs>
                <a:gs pos="50000">
                  <a:srgbClr val="EBE115"/>
                </a:gs>
                <a:gs pos="100000">
                  <a:srgbClr val="EBE115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레코드</a:t>
              </a:r>
              <a:r>
                <a:rPr lang="en-US" altLang="ko-KR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1</a:t>
              </a:r>
            </a:p>
          </p:txBody>
        </p:sp>
      </p:grpSp>
      <p:grpSp>
        <p:nvGrpSpPr>
          <p:cNvPr id="21514" name="Group 44"/>
          <p:cNvGrpSpPr>
            <a:grpSpLocks/>
          </p:cNvGrpSpPr>
          <p:nvPr/>
        </p:nvGrpSpPr>
        <p:grpSpPr bwMode="auto">
          <a:xfrm>
            <a:off x="5407025" y="2797175"/>
            <a:ext cx="2236788" cy="877888"/>
            <a:chOff x="3374" y="1824"/>
            <a:chExt cx="1440" cy="562"/>
          </a:xfrm>
        </p:grpSpPr>
        <p:sp>
          <p:nvSpPr>
            <p:cNvPr id="21540" name="Freeform 29"/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>
                <a:gd name="T0" fmla="*/ 5062 w 1120"/>
                <a:gd name="T1" fmla="*/ 8 h 252"/>
                <a:gd name="T2" fmla="*/ 5040 w 1120"/>
                <a:gd name="T3" fmla="*/ 8 h 252"/>
                <a:gd name="T4" fmla="*/ 4967 w 1120"/>
                <a:gd name="T5" fmla="*/ 8 h 252"/>
                <a:gd name="T6" fmla="*/ 4855 w 1120"/>
                <a:gd name="T7" fmla="*/ 8 h 252"/>
                <a:gd name="T8" fmla="*/ 4693 w 1120"/>
                <a:gd name="T9" fmla="*/ 8 h 252"/>
                <a:gd name="T10" fmla="*/ 4485 w 1120"/>
                <a:gd name="T11" fmla="*/ 8 h 252"/>
                <a:gd name="T12" fmla="*/ 4243 w 1120"/>
                <a:gd name="T13" fmla="*/ 8 h 252"/>
                <a:gd name="T14" fmla="*/ 3959 w 1120"/>
                <a:gd name="T15" fmla="*/ 8 h 252"/>
                <a:gd name="T16" fmla="*/ 3639 w 1120"/>
                <a:gd name="T17" fmla="*/ 6 h 252"/>
                <a:gd name="T18" fmla="*/ 3301 w 1120"/>
                <a:gd name="T19" fmla="*/ 6 h 252"/>
                <a:gd name="T20" fmla="*/ 2920 w 1120"/>
                <a:gd name="T21" fmla="*/ 6 h 252"/>
                <a:gd name="T22" fmla="*/ 2507 w 1120"/>
                <a:gd name="T23" fmla="*/ 6 h 252"/>
                <a:gd name="T24" fmla="*/ 2103 w 1120"/>
                <a:gd name="T25" fmla="*/ 6 h 252"/>
                <a:gd name="T26" fmla="*/ 1732 w 1120"/>
                <a:gd name="T27" fmla="*/ 6 h 252"/>
                <a:gd name="T28" fmla="*/ 1391 w 1120"/>
                <a:gd name="T29" fmla="*/ 6 h 252"/>
                <a:gd name="T30" fmla="*/ 1076 w 1120"/>
                <a:gd name="T31" fmla="*/ 8 h 252"/>
                <a:gd name="T32" fmla="*/ 807 w 1120"/>
                <a:gd name="T33" fmla="*/ 8 h 252"/>
                <a:gd name="T34" fmla="*/ 573 w 1120"/>
                <a:gd name="T35" fmla="*/ 8 h 252"/>
                <a:gd name="T36" fmla="*/ 367 w 1120"/>
                <a:gd name="T37" fmla="*/ 8 h 252"/>
                <a:gd name="T38" fmla="*/ 209 w 1120"/>
                <a:gd name="T39" fmla="*/ 8 h 252"/>
                <a:gd name="T40" fmla="*/ 88 w 1120"/>
                <a:gd name="T41" fmla="*/ 8 h 252"/>
                <a:gd name="T42" fmla="*/ 26 w 1120"/>
                <a:gd name="T43" fmla="*/ 8 h 252"/>
                <a:gd name="T44" fmla="*/ 0 w 1120"/>
                <a:gd name="T45" fmla="*/ 8 h 252"/>
                <a:gd name="T46" fmla="*/ 0 w 1120"/>
                <a:gd name="T47" fmla="*/ 2 h 252"/>
                <a:gd name="T48" fmla="*/ 2528 w 1120"/>
                <a:gd name="T49" fmla="*/ 0 h 252"/>
                <a:gd name="T50" fmla="*/ 5062 w 1120"/>
                <a:gd name="T51" fmla="*/ 2 h 252"/>
                <a:gd name="T52" fmla="*/ 5062 w 1120"/>
                <a:gd name="T53" fmla="*/ 8 h 252"/>
                <a:gd name="T54" fmla="*/ 5062 w 1120"/>
                <a:gd name="T55" fmla="*/ 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gray">
            <a:xfrm>
              <a:off x="3374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레코드</a:t>
              </a:r>
              <a:r>
                <a:rPr lang="en-US" altLang="ko-KR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n</a:t>
              </a:r>
            </a:p>
          </p:txBody>
        </p:sp>
      </p:grpSp>
      <p:grpSp>
        <p:nvGrpSpPr>
          <p:cNvPr id="21515" name="Group 46"/>
          <p:cNvGrpSpPr>
            <a:grpSpLocks/>
          </p:cNvGrpSpPr>
          <p:nvPr/>
        </p:nvGrpSpPr>
        <p:grpSpPr bwMode="auto">
          <a:xfrm>
            <a:off x="3000375" y="1447800"/>
            <a:ext cx="2906713" cy="885825"/>
            <a:chOff x="1890" y="912"/>
            <a:chExt cx="1831" cy="558"/>
          </a:xfrm>
        </p:grpSpPr>
        <p:sp>
          <p:nvSpPr>
            <p:cNvPr id="21538" name="Freeform 32"/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>
                <a:gd name="T0" fmla="*/ 90503 w 1120"/>
                <a:gd name="T1" fmla="*/ 1 h 252"/>
                <a:gd name="T2" fmla="*/ 90150 w 1120"/>
                <a:gd name="T3" fmla="*/ 1 h 252"/>
                <a:gd name="T4" fmla="*/ 88897 w 1120"/>
                <a:gd name="T5" fmla="*/ 1 h 252"/>
                <a:gd name="T6" fmla="*/ 86818 w 1120"/>
                <a:gd name="T7" fmla="*/ 1 h 252"/>
                <a:gd name="T8" fmla="*/ 83902 w 1120"/>
                <a:gd name="T9" fmla="*/ 1 h 252"/>
                <a:gd name="T10" fmla="*/ 80133 w 1120"/>
                <a:gd name="T11" fmla="*/ 1 h 252"/>
                <a:gd name="T12" fmla="*/ 75818 w 1120"/>
                <a:gd name="T13" fmla="*/ 1 h 252"/>
                <a:gd name="T14" fmla="*/ 70790 w 1120"/>
                <a:gd name="T15" fmla="*/ 1 h 252"/>
                <a:gd name="T16" fmla="*/ 65136 w 1120"/>
                <a:gd name="T17" fmla="*/ 1 h 252"/>
                <a:gd name="T18" fmla="*/ 58986 w 1120"/>
                <a:gd name="T19" fmla="*/ 1 h 252"/>
                <a:gd name="T20" fmla="*/ 52235 w 1120"/>
                <a:gd name="T21" fmla="*/ 1 h 252"/>
                <a:gd name="T22" fmla="*/ 44929 w 1120"/>
                <a:gd name="T23" fmla="*/ 1 h 252"/>
                <a:gd name="T24" fmla="*/ 37642 w 1120"/>
                <a:gd name="T25" fmla="*/ 1 h 252"/>
                <a:gd name="T26" fmla="*/ 31050 w 1120"/>
                <a:gd name="T27" fmla="*/ 1 h 252"/>
                <a:gd name="T28" fmla="*/ 24874 w 1120"/>
                <a:gd name="T29" fmla="*/ 1 h 252"/>
                <a:gd name="T30" fmla="*/ 19243 w 1120"/>
                <a:gd name="T31" fmla="*/ 1 h 252"/>
                <a:gd name="T32" fmla="*/ 14407 w 1120"/>
                <a:gd name="T33" fmla="*/ 1 h 252"/>
                <a:gd name="T34" fmla="*/ 10185 w 1120"/>
                <a:gd name="T35" fmla="*/ 1 h 252"/>
                <a:gd name="T36" fmla="*/ 6596 w 1120"/>
                <a:gd name="T37" fmla="*/ 1 h 252"/>
                <a:gd name="T38" fmla="*/ 3706 w 1120"/>
                <a:gd name="T39" fmla="*/ 1 h 252"/>
                <a:gd name="T40" fmla="*/ 1647 w 1120"/>
                <a:gd name="T41" fmla="*/ 1 h 252"/>
                <a:gd name="T42" fmla="*/ 508 w 1120"/>
                <a:gd name="T43" fmla="*/ 1 h 252"/>
                <a:gd name="T44" fmla="*/ 0 w 1120"/>
                <a:gd name="T45" fmla="*/ 1 h 252"/>
                <a:gd name="T46" fmla="*/ 0 w 1120"/>
                <a:gd name="T47" fmla="*/ 1 h 252"/>
                <a:gd name="T48" fmla="*/ 45291 w 1120"/>
                <a:gd name="T49" fmla="*/ 0 h 252"/>
                <a:gd name="T50" fmla="*/ 90503 w 1120"/>
                <a:gd name="T51" fmla="*/ 1 h 252"/>
                <a:gd name="T52" fmla="*/ 90503 w 1120"/>
                <a:gd name="T53" fmla="*/ 1 h 252"/>
                <a:gd name="T54" fmla="*/ 90503 w 1120"/>
                <a:gd name="T55" fmla="*/ 1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20"/>
                <a:gd name="T85" fmla="*/ 0 h 252"/>
                <a:gd name="T86" fmla="*/ 1120 w 1120"/>
                <a:gd name="T87" fmla="*/ 252 h 25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Rectangle 33"/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F7D6A1">
                    <a:gamma/>
                    <a:tint val="39216"/>
                    <a:invGamma/>
                  </a:srgbClr>
                </a:gs>
                <a:gs pos="50000">
                  <a:srgbClr val="F7D6A1"/>
                </a:gs>
                <a:gs pos="100000">
                  <a:srgbClr val="F7D6A1">
                    <a:gamma/>
                    <a:tint val="3921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동녘M" pitchFamily="18" charset="-127"/>
                  <a:ea typeface="HY동녘M" pitchFamily="18" charset="-127"/>
                </a:rPr>
                <a:t>화일</a:t>
              </a:r>
              <a:endPara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동녘M" pitchFamily="18" charset="-127"/>
                <a:ea typeface="HY동녘M" pitchFamily="18" charset="-127"/>
              </a:endParaRPr>
            </a:p>
          </p:txBody>
        </p:sp>
      </p:grpSp>
      <p:cxnSp>
        <p:nvCxnSpPr>
          <p:cNvPr id="21516" name="AutoShape 34"/>
          <p:cNvCxnSpPr>
            <a:cxnSpLocks noChangeShapeType="1"/>
            <a:stCxn id="30" idx="2"/>
          </p:cNvCxnSpPr>
          <p:nvPr/>
        </p:nvCxnSpPr>
        <p:spPr bwMode="auto">
          <a:xfrm rot="5400000">
            <a:off x="1265238" y="3297237"/>
            <a:ext cx="698500" cy="11969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AutoShape 35"/>
          <p:cNvCxnSpPr>
            <a:cxnSpLocks noChangeShapeType="1"/>
            <a:stCxn id="30" idx="2"/>
          </p:cNvCxnSpPr>
          <p:nvPr/>
        </p:nvCxnSpPr>
        <p:spPr bwMode="auto">
          <a:xfrm rot="5400000">
            <a:off x="1863725" y="3895725"/>
            <a:ext cx="698500" cy="0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AutoShape 36"/>
          <p:cNvCxnSpPr>
            <a:cxnSpLocks noChangeShapeType="1"/>
            <a:stCxn id="30" idx="2"/>
          </p:cNvCxnSpPr>
          <p:nvPr/>
        </p:nvCxnSpPr>
        <p:spPr bwMode="auto">
          <a:xfrm rot="16200000" flipH="1">
            <a:off x="2462213" y="3297237"/>
            <a:ext cx="698500" cy="11969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AutoShape 37"/>
          <p:cNvCxnSpPr>
            <a:cxnSpLocks noChangeShapeType="1"/>
            <a:stCxn id="28" idx="2"/>
          </p:cNvCxnSpPr>
          <p:nvPr/>
        </p:nvCxnSpPr>
        <p:spPr bwMode="auto">
          <a:xfrm rot="5400000">
            <a:off x="5537994" y="3298031"/>
            <a:ext cx="739775" cy="12366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AutoShape 39"/>
          <p:cNvCxnSpPr>
            <a:cxnSpLocks noChangeShapeType="1"/>
            <a:stCxn id="28" idx="2"/>
          </p:cNvCxnSpPr>
          <p:nvPr/>
        </p:nvCxnSpPr>
        <p:spPr bwMode="auto">
          <a:xfrm rot="16200000" flipH="1">
            <a:off x="6173787" y="3898901"/>
            <a:ext cx="722313" cy="17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AutoShape 40"/>
          <p:cNvCxnSpPr>
            <a:cxnSpLocks noChangeShapeType="1"/>
            <a:stCxn id="28" idx="2"/>
          </p:cNvCxnSpPr>
          <p:nvPr/>
        </p:nvCxnSpPr>
        <p:spPr bwMode="auto">
          <a:xfrm rot="16200000" flipH="1">
            <a:off x="6772275" y="3300413"/>
            <a:ext cx="722313" cy="12144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2" name="AutoShape 41"/>
          <p:cNvCxnSpPr>
            <a:cxnSpLocks noChangeShapeType="1"/>
            <a:stCxn id="26" idx="2"/>
            <a:endCxn id="30" idx="0"/>
          </p:cNvCxnSpPr>
          <p:nvPr/>
        </p:nvCxnSpPr>
        <p:spPr bwMode="auto">
          <a:xfrm rot="5400000">
            <a:off x="3051175" y="1395413"/>
            <a:ext cx="565150" cy="2241550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3" name="AutoShape 42"/>
          <p:cNvCxnSpPr>
            <a:cxnSpLocks noChangeShapeType="1"/>
            <a:stCxn id="26" idx="2"/>
            <a:endCxn id="28" idx="0"/>
          </p:cNvCxnSpPr>
          <p:nvPr/>
        </p:nvCxnSpPr>
        <p:spPr bwMode="auto">
          <a:xfrm rot="16200000" flipH="1">
            <a:off x="5208588" y="1479550"/>
            <a:ext cx="563562" cy="2071688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타원 45"/>
          <p:cNvSpPr/>
          <p:nvPr/>
        </p:nvSpPr>
        <p:spPr>
          <a:xfrm>
            <a:off x="3643313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000500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357688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714875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072063" y="3071813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74725" y="1881188"/>
            <a:ext cx="7766050" cy="4608512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이재영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2012096138   031-8041-0551      AI</a:t>
            </a:r>
          </a:p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장지웅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2013081194   031-8041-0554      DB</a:t>
            </a:r>
          </a:p>
          <a:p>
            <a:pPr>
              <a:defRPr/>
            </a:pPr>
            <a:r>
              <a:rPr lang="ko-KR" altLang="en-US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윤정현   </a:t>
            </a:r>
            <a:r>
              <a:rPr lang="en-US" altLang="ko-KR" sz="18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2013083029   031-8041-0552      C++</a:t>
            </a:r>
          </a:p>
          <a:p>
            <a:pPr algn="ctr">
              <a:defRPr/>
            </a:pPr>
            <a:r>
              <a:rPr lang="en-US" altLang="ko-KR" sz="60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Symbol" panose="05050102010706020507" pitchFamily="18" charset="2"/>
              </a:rPr>
              <a:t></a:t>
            </a:r>
            <a:endParaRPr lang="en-US" altLang="ko-KR" sz="6000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>
              <a:defRPr/>
            </a:pPr>
            <a:r>
              <a:rPr lang="en-US" altLang="ko-KR" sz="60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Symbol" panose="05050102010706020507" pitchFamily="18" charset="2"/>
              </a:rPr>
              <a:t></a:t>
            </a:r>
          </a:p>
          <a:p>
            <a:pPr algn="ctr">
              <a:defRPr/>
            </a:pPr>
            <a:r>
              <a:rPr lang="en-US" altLang="ko-KR" sz="6000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Symbol" panose="05050102010706020507" pitchFamily="18" charset="2"/>
              </a:rPr>
              <a:t></a:t>
            </a:r>
          </a:p>
        </p:txBody>
      </p:sp>
    </p:spTree>
    <p:extLst>
      <p:ext uri="{BB962C8B-B14F-4D97-AF65-F5344CB8AC3E}">
        <p14:creationId xmlns:p14="http://schemas.microsoft.com/office/powerpoint/2010/main" val="19449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순서화일에서의</a:t>
            </a: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 삭제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520" y="1268760"/>
            <a:ext cx="1944216" cy="5364485"/>
            <a:chOff x="1187624" y="1268760"/>
            <a:chExt cx="3636144" cy="5364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모서리가 둥근 직사각형 1"/>
          <p:cNvSpPr/>
          <p:nvPr/>
        </p:nvSpPr>
        <p:spPr>
          <a:xfrm>
            <a:off x="3419872" y="1768639"/>
            <a:ext cx="4608512" cy="367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처리할 것인가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609600"/>
            <a:ext cx="2520280" cy="7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 빈 공간을 처리한다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872" y="2198456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그냥 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즉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처리하지 않는다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19872" y="2628273"/>
            <a:ext cx="4608512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내 레코드 개수가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되면 블록을 삭제한다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19872" y="3058090"/>
            <a:ext cx="4608512" cy="3667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내 레코드 개수가 </a:t>
            </a:r>
            <a:r>
              <a:rPr lang="en-US" altLang="ko-KR" sz="12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되면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앞뒤블록과 합친다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3928" y="3501008"/>
            <a:ext cx="4104456" cy="1440160"/>
          </a:xfrm>
          <a:prstGeom prst="roundRect">
            <a:avLst>
              <a:gd name="adj" fmla="val 351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 사용률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이하가 되면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3-1.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다음 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읽어 블록사용률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계산한다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3-2.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&lt;= 100%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이면 합친다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3-3.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&gt; 100%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일부 레코드를 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이동하여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A,B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모두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이상이 되도록 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4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36"/>
    </mc:Choice>
    <mc:Fallback xmlns="">
      <p:transition spd="slow" advTm="36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B" pitchFamily="18" charset="-127"/>
              </a:rPr>
              <a:t>삽입</a:t>
            </a:r>
            <a:r>
              <a:rPr lang="en-US" altLang="ko-KR" dirty="0" smtClean="0">
                <a:latin typeface="HY동녘B" pitchFamily="18" charset="-127"/>
              </a:rPr>
              <a:t>, </a:t>
            </a:r>
            <a:r>
              <a:rPr lang="ko-KR" altLang="en-US" dirty="0" smtClean="0">
                <a:latin typeface="HY동녘B" pitchFamily="18" charset="-127"/>
              </a:rPr>
              <a:t>삭제 정리해봅시다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1484" y="1844487"/>
            <a:ext cx="4592638" cy="1823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삽입할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자리를 찾는다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있으면 삽입하고 종료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공간이 없으면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블록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할당하여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뒤에 연결한다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3-2. A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저장되어 있던 레코드와 삽입할 레코드를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B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절반씩 나누어 저장하고 종료한다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6016" y="1849102"/>
            <a:ext cx="4320480" cy="1819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찾은 블록을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라한다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 사용률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(a)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이하가 되면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3-1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 블록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읽어 블록사용률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계산한다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3-2.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&lt;=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합친다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3-3. </a:t>
            </a: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a+b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&gt; 100%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이면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일부 레코드를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이동하여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A,B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50%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이상이 되도록 한다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2402" y="1700808"/>
            <a:ext cx="567190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56743" y="1706845"/>
            <a:ext cx="567190" cy="3676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87803" y="4004727"/>
            <a:ext cx="4302281" cy="1997736"/>
            <a:chOff x="2387803" y="3717032"/>
            <a:chExt cx="4302281" cy="1997736"/>
          </a:xfrm>
        </p:grpSpPr>
        <p:grpSp>
          <p:nvGrpSpPr>
            <p:cNvPr id="23" name="그룹 22"/>
            <p:cNvGrpSpPr/>
            <p:nvPr/>
          </p:nvGrpSpPr>
          <p:grpSpPr>
            <a:xfrm>
              <a:off x="2387803" y="3717032"/>
              <a:ext cx="4302281" cy="1080777"/>
              <a:chOff x="1189038" y="2112963"/>
              <a:chExt cx="7153275" cy="2857500"/>
            </a:xfrm>
          </p:grpSpPr>
          <p:sp>
            <p:nvSpPr>
              <p:cNvPr id="24" name="AutoShape 81"/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5" name="AutoShape 82"/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6" name="AutoShape 83"/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7" name="AutoShape 84"/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200"/>
              </a:p>
            </p:txBody>
          </p:sp>
          <p:sp>
            <p:nvSpPr>
              <p:cNvPr id="28" name="Text Box 92"/>
              <p:cNvSpPr txBox="1">
                <a:spLocks noChangeArrowheads="1"/>
              </p:cNvSpPr>
              <p:nvPr/>
            </p:nvSpPr>
            <p:spPr bwMode="gray">
              <a:xfrm>
                <a:off x="1765783" y="2686937"/>
                <a:ext cx="6324768" cy="9764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 algn="ctr"/>
                <a:r>
                  <a:rPr lang="ko-KR" altLang="en-US" sz="1800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이 방법의 장단점을 분석해보자</a:t>
                </a:r>
                <a:r>
                  <a:rPr lang="en-US" altLang="ko-KR" sz="1800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.</a:t>
                </a:r>
                <a:endParaRPr lang="en-US" altLang="ko-KR" sz="1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387803" y="4905669"/>
              <a:ext cx="4302281" cy="3676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저장공간 사용량의 관점에서</a:t>
              </a:r>
              <a:r>
                <a:rPr lang="en-US" altLang="ko-KR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387803" y="5347087"/>
              <a:ext cx="4302281" cy="3676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하드디스크 액세스 횟수의 관점에서</a:t>
              </a:r>
              <a:r>
                <a:rPr lang="en-US" altLang="ko-KR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23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334"/>
    </mc:Choice>
    <mc:Fallback xmlns="">
      <p:transition spd="slow" advTm="479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>
            <a:off x="1249340" y="5048256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gray">
          <a:xfrm rot="10800000">
            <a:off x="6316640" y="409734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1428728" y="4286256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 err="1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</a:t>
            </a:r>
            <a:r>
              <a:rPr lang="ko-KR" altLang="en-US" sz="3200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일에</a:t>
            </a:r>
            <a:r>
              <a:rPr lang="ko-KR" altLang="en-US" sz="3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대한 또 다른 접근 경로</a:t>
            </a:r>
            <a:endParaRPr lang="en-US" altLang="ko-KR" sz="32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gray">
          <a:xfrm>
            <a:off x="1249340" y="2619364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 rot="10800000">
            <a:off x="6316640" y="1668451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1428728" y="1857364"/>
            <a:ext cx="6629400" cy="1524000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ko-KR" altLang="en-US" sz="28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레코드를 </a:t>
            </a:r>
            <a:r>
              <a:rPr lang="ko-KR" altLang="en-US" sz="2800" dirty="0" smtClean="0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빠르게</a:t>
            </a:r>
            <a:r>
              <a:rPr lang="ko-KR" altLang="en-US" sz="28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찾을 수 있도록 도와주는 보조 </a:t>
            </a:r>
            <a:r>
              <a:rPr lang="ko-KR" altLang="en-US" sz="2800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화일</a:t>
            </a:r>
            <a:endParaRPr lang="en-US" altLang="ko-KR" sz="28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31"/>
    </mc:Choice>
    <mc:Fallback xmlns="">
      <p:transition spd="slow" advTm="47793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 </a:t>
            </a:r>
            <a:r>
              <a:rPr lang="ko-KR" altLang="en-US" dirty="0" err="1" smtClean="0"/>
              <a:t>엔트리</a:t>
            </a:r>
            <a:endParaRPr lang="ko-KR" altLang="en-US" dirty="0"/>
          </a:p>
        </p:txBody>
      </p:sp>
      <p:sp>
        <p:nvSpPr>
          <p:cNvPr id="3" name="Freeform 3"/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1208088" y="2017713"/>
            <a:ext cx="6629400" cy="1524000"/>
          </a:xfrm>
          <a:prstGeom prst="rect">
            <a:avLst/>
          </a:prstGeom>
          <a:solidFill>
            <a:srgbClr val="E085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3200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화일의</a:t>
            </a:r>
            <a:r>
              <a:rPr lang="ko-KR" altLang="en-US" sz="3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</a:t>
            </a:r>
            <a:endParaRPr lang="en-US" altLang="ko-KR" sz="3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gray">
          <a:xfrm rot="10800000">
            <a:off x="6115050" y="3962400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gray">
          <a:xfrm>
            <a:off x="1227138" y="4151313"/>
            <a:ext cx="6629400" cy="1524000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3200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엔트리의</a:t>
            </a:r>
            <a:r>
              <a:rPr lang="ko-KR" altLang="en-US" sz="3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구조</a:t>
            </a:r>
            <a:endParaRPr lang="en-US" altLang="ko-KR" sz="3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[</a:t>
            </a:r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키 값들</a:t>
            </a:r>
            <a:r>
              <a:rPr lang="en-US" altLang="ko-KR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,</a:t>
            </a:r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 주소</a:t>
            </a:r>
            <a:r>
              <a:rPr lang="en-US" altLang="ko-KR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507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34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214283" y="4714884"/>
            <a:ext cx="3277598" cy="1271587"/>
          </a:xfrm>
        </p:spPr>
        <p:txBody>
          <a:bodyPr/>
          <a:lstStyle/>
          <a:p>
            <a:r>
              <a:rPr lang="ko-KR" altLang="en-US" sz="2400" b="1" dirty="0" smtClean="0"/>
              <a:t>일반적인 인덱스 구조</a:t>
            </a:r>
            <a:endParaRPr lang="en-US" altLang="ko-KR" sz="2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5868145" y="1844824"/>
            <a:ext cx="144015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ectangle 8"/>
          <p:cNvSpPr>
            <a:spLocks noChangeArrowheads="1"/>
          </p:cNvSpPr>
          <p:nvPr/>
        </p:nvSpPr>
        <p:spPr bwMode="gray">
          <a:xfrm>
            <a:off x="214283" y="692696"/>
            <a:ext cx="3240360" cy="828965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sz="2000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엔트리의</a:t>
            </a:r>
            <a:r>
              <a:rPr lang="ko-KR" altLang="en-US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구조</a:t>
            </a:r>
            <a:endParaRPr lang="en-US" altLang="ko-KR" sz="20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600" dirty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[</a:t>
            </a:r>
            <a:r>
              <a:rPr lang="ko-KR" altLang="en-US" sz="16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키 값들</a:t>
            </a:r>
            <a:r>
              <a:rPr lang="en-US" altLang="ko-KR" sz="16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,</a:t>
            </a:r>
            <a:r>
              <a:rPr lang="ko-KR" altLang="en-US" sz="16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레코드 주소</a:t>
            </a:r>
            <a:r>
              <a:rPr lang="en-US" altLang="ko-KR" sz="16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215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15"/>
    </mc:Choice>
    <mc:Fallback xmlns="">
      <p:transition spd="slow" advTm="24191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35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214282" y="4714884"/>
            <a:ext cx="4894263" cy="1271587"/>
          </a:xfrm>
        </p:spPr>
        <p:txBody>
          <a:bodyPr/>
          <a:lstStyle/>
          <a:p>
            <a:r>
              <a:rPr lang="ko-KR" altLang="en-US" sz="2400" b="1" dirty="0" smtClean="0"/>
              <a:t>일반적인 인덱스 구조</a:t>
            </a:r>
            <a:endParaRPr lang="en-US" altLang="ko-KR" sz="2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8331188" y="1844823"/>
            <a:ext cx="201252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826657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검색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1215863"/>
            <a:ext cx="3960440" cy="772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 해당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엔트리를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블록포인터가 가리키는 블록부터 원하는 레코드를 찾는다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6151517"/>
            <a:ext cx="295232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051"/>
    </mc:Choice>
    <mc:Fallback xmlns="">
      <p:transition spd="slow" advTm="102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36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312187" y="6093296"/>
            <a:ext cx="3277598" cy="611621"/>
          </a:xfrm>
        </p:spPr>
        <p:txBody>
          <a:bodyPr/>
          <a:lstStyle/>
          <a:p>
            <a:r>
              <a:rPr lang="ko-KR" altLang="en-US" sz="2400" b="1" dirty="0" smtClean="0"/>
              <a:t>일반적인 인덱스 구조</a:t>
            </a:r>
            <a:endParaRPr lang="en-US" altLang="ko-KR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868426" y="3685556"/>
            <a:ext cx="143453" cy="460183"/>
            <a:chOff x="648000" y="1916832"/>
            <a:chExt cx="360040" cy="432048"/>
          </a:xfrm>
        </p:grpSpPr>
        <p:cxnSp>
          <p:nvCxnSpPr>
            <p:cNvPr id="18" name="직선 화살표 연결선 17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835696" y="4635201"/>
            <a:ext cx="1080121" cy="1458095"/>
            <a:chOff x="6588224" y="1556792"/>
            <a:chExt cx="864098" cy="1140784"/>
          </a:xfrm>
        </p:grpSpPr>
        <p:grpSp>
          <p:nvGrpSpPr>
            <p:cNvPr id="76" name="그룹 7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588224" y="1988840"/>
              <a:ext cx="864098" cy="708736"/>
              <a:chOff x="6588224" y="1556792"/>
              <a:chExt cx="864098" cy="708736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588228" y="212151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6876258" y="212151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79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97"/>
    </mc:Choice>
    <mc:Fallback xmlns="">
      <p:transition spd="slow" advTm="40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3" grpId="0" animBg="1"/>
      <p:bldP spid="7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37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79648" y="1196752"/>
            <a:ext cx="987740" cy="478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5696" y="3089281"/>
            <a:ext cx="1080120" cy="1397555"/>
            <a:chOff x="6588224" y="1556792"/>
            <a:chExt cx="864097" cy="999604"/>
          </a:xfrm>
        </p:grpSpPr>
        <p:grpSp>
          <p:nvGrpSpPr>
            <p:cNvPr id="96" name="그룹 9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1835698" y="4635202"/>
            <a:ext cx="1080120" cy="1184041"/>
            <a:chOff x="6588224" y="1556792"/>
            <a:chExt cx="864097" cy="999604"/>
          </a:xfrm>
        </p:grpSpPr>
        <p:grpSp>
          <p:nvGrpSpPr>
            <p:cNvPr id="75" name="그룹 74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16" name="직선 화살표 연결선 115"/>
          <p:cNvCxnSpPr/>
          <p:nvPr/>
        </p:nvCxnSpPr>
        <p:spPr>
          <a:xfrm flipV="1">
            <a:off x="2779648" y="1268760"/>
            <a:ext cx="987740" cy="193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779648" y="1268760"/>
            <a:ext cx="98774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2779648" y="2132856"/>
            <a:ext cx="987740" cy="143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endCxn id="66" idx="1"/>
          </p:cNvCxnSpPr>
          <p:nvPr/>
        </p:nvCxnSpPr>
        <p:spPr>
          <a:xfrm flipV="1">
            <a:off x="2779648" y="3100110"/>
            <a:ext cx="993351" cy="6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endCxn id="2" idx="1"/>
          </p:cNvCxnSpPr>
          <p:nvPr/>
        </p:nvCxnSpPr>
        <p:spPr>
          <a:xfrm flipV="1">
            <a:off x="2779648" y="3641683"/>
            <a:ext cx="3375683" cy="108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2779648" y="4001723"/>
            <a:ext cx="987740" cy="86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3" name="직선 화살표 연결선 289792"/>
          <p:cNvCxnSpPr/>
          <p:nvPr/>
        </p:nvCxnSpPr>
        <p:spPr>
          <a:xfrm flipV="1">
            <a:off x="2779645" y="4869160"/>
            <a:ext cx="987743" cy="19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7" name="직선 화살표 연결선 289796"/>
          <p:cNvCxnSpPr/>
          <p:nvPr/>
        </p:nvCxnSpPr>
        <p:spPr>
          <a:xfrm>
            <a:off x="2779648" y="5229200"/>
            <a:ext cx="1008577" cy="5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804" name="꺾인 연결선 289803"/>
          <p:cNvCxnSpPr/>
          <p:nvPr/>
        </p:nvCxnSpPr>
        <p:spPr>
          <a:xfrm rot="16200000" flipH="1">
            <a:off x="2458120" y="4550244"/>
            <a:ext cx="125648" cy="56965"/>
          </a:xfrm>
          <a:prstGeom prst="bentConnector3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오른쪽 화살표 141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9" name="Rectangle 3"/>
          <p:cNvSpPr>
            <a:spLocks noGrp="1" noChangeArrowheads="1"/>
          </p:cNvSpPr>
          <p:nvPr>
            <p:ph type="title"/>
          </p:nvPr>
        </p:nvSpPr>
        <p:spPr>
          <a:xfrm>
            <a:off x="312187" y="6093296"/>
            <a:ext cx="3277598" cy="611621"/>
          </a:xfrm>
        </p:spPr>
        <p:txBody>
          <a:bodyPr/>
          <a:lstStyle/>
          <a:p>
            <a:r>
              <a:rPr lang="ko-KR" altLang="en-US" sz="2400" b="1" dirty="0" smtClean="0"/>
              <a:t>일반적인 인덱스 구조</a:t>
            </a:r>
            <a:endParaRPr lang="en-US" altLang="ko-KR" sz="2400" b="1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466075" y="1575886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인덱스에서의 분할 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1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02"/>
    </mc:Choice>
    <mc:Fallback xmlns="">
      <p:transition spd="slow" advTm="18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38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104456" cy="6230959"/>
          </a:xfrm>
        </p:spPr>
      </p:pic>
      <p:grpSp>
        <p:nvGrpSpPr>
          <p:cNvPr id="7" name="그룹 6"/>
          <p:cNvGrpSpPr/>
          <p:nvPr/>
        </p:nvGrpSpPr>
        <p:grpSpPr>
          <a:xfrm>
            <a:off x="5868707" y="1844824"/>
            <a:ext cx="143453" cy="460183"/>
            <a:chOff x="648000" y="1916832"/>
            <a:chExt cx="360040" cy="43204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868567" y="2765190"/>
            <a:ext cx="143453" cy="460183"/>
            <a:chOff x="648000" y="1916832"/>
            <a:chExt cx="360040" cy="432048"/>
          </a:xfrm>
        </p:grpSpPr>
        <p:cxnSp>
          <p:nvCxnSpPr>
            <p:cNvPr id="21" name="직선 화살표 연결선 20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868286" y="4605922"/>
            <a:ext cx="143453" cy="460183"/>
            <a:chOff x="648000" y="1916832"/>
            <a:chExt cx="360040" cy="432048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868145" y="5526288"/>
            <a:ext cx="143453" cy="460183"/>
            <a:chOff x="648000" y="1916832"/>
            <a:chExt cx="360040" cy="43204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648000" y="1916832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648000" y="2348880"/>
              <a:ext cx="360040" cy="0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08040" y="1916832"/>
              <a:ext cx="0" cy="432048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모서리가 둥근 직사각형 27"/>
          <p:cNvSpPr/>
          <p:nvPr/>
        </p:nvSpPr>
        <p:spPr>
          <a:xfrm>
            <a:off x="261210" y="238396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5331" y="3569675"/>
            <a:ext cx="1722123" cy="576064"/>
            <a:chOff x="6588224" y="1556792"/>
            <a:chExt cx="864096" cy="576064"/>
          </a:xfrm>
        </p:grpSpPr>
        <p:grpSp>
          <p:nvGrpSpPr>
            <p:cNvPr id="3" name="그룹 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6153784" y="3569675"/>
            <a:ext cx="1723669" cy="576064"/>
            <a:chOff x="6588224" y="1556792"/>
            <a:chExt cx="864096" cy="576064"/>
          </a:xfrm>
        </p:grpSpPr>
        <p:grpSp>
          <p:nvGrpSpPr>
            <p:cNvPr id="43" name="그룹 42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3772999" y="3000890"/>
            <a:ext cx="2078315" cy="793759"/>
            <a:chOff x="6588224" y="1556792"/>
            <a:chExt cx="864096" cy="576064"/>
          </a:xfrm>
        </p:grpSpPr>
        <p:grpSp>
          <p:nvGrpSpPr>
            <p:cNvPr id="56" name="그룹 5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5868145" y="3456793"/>
            <a:ext cx="645963" cy="861097"/>
            <a:chOff x="5868145" y="3456793"/>
            <a:chExt cx="645963" cy="861097"/>
          </a:xfrm>
        </p:grpSpPr>
        <p:cxnSp>
          <p:nvCxnSpPr>
            <p:cNvPr id="29" name="꺾인 연결선 28"/>
            <p:cNvCxnSpPr>
              <a:stCxn id="289794" idx="3"/>
              <a:endCxn id="2" idx="0"/>
            </p:cNvCxnSpPr>
            <p:nvPr/>
          </p:nvCxnSpPr>
          <p:spPr>
            <a:xfrm>
              <a:off x="5868145" y="3456793"/>
              <a:ext cx="645962" cy="1128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40" idx="2"/>
            </p:cNvCxnSpPr>
            <p:nvPr/>
          </p:nvCxnSpPr>
          <p:spPr>
            <a:xfrm rot="5400000">
              <a:off x="6105052" y="3908834"/>
              <a:ext cx="172151" cy="6459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6191126" y="154767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95536" y="6151517"/>
            <a:ext cx="266429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79648" y="1196752"/>
            <a:ext cx="987740" cy="478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9412" y="620688"/>
            <a:ext cx="303613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5696" y="3089281"/>
            <a:ext cx="1080120" cy="1401905"/>
            <a:chOff x="6588224" y="1556792"/>
            <a:chExt cx="864097" cy="999604"/>
          </a:xfrm>
        </p:grpSpPr>
        <p:grpSp>
          <p:nvGrpSpPr>
            <p:cNvPr id="96" name="그룹 95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1835698" y="4635202"/>
            <a:ext cx="1080120" cy="1184041"/>
            <a:chOff x="6588224" y="1556792"/>
            <a:chExt cx="864097" cy="999604"/>
          </a:xfrm>
        </p:grpSpPr>
        <p:grpSp>
          <p:nvGrpSpPr>
            <p:cNvPr id="75" name="그룹 74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6588224" y="1988840"/>
              <a:ext cx="864097" cy="567556"/>
              <a:chOff x="6588224" y="1556792"/>
              <a:chExt cx="864097" cy="567556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876256" y="155679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876256" y="169797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588226" y="183915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876256" y="183915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588227" y="198033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876257" y="1980332"/>
                <a:ext cx="576064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16" name="직선 화살표 연결선 115"/>
          <p:cNvCxnSpPr/>
          <p:nvPr/>
        </p:nvCxnSpPr>
        <p:spPr>
          <a:xfrm flipV="1">
            <a:off x="2779648" y="1268760"/>
            <a:ext cx="987740" cy="193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779648" y="1268760"/>
            <a:ext cx="98774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2779648" y="2132856"/>
            <a:ext cx="987740" cy="143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endCxn id="66" idx="1"/>
          </p:cNvCxnSpPr>
          <p:nvPr/>
        </p:nvCxnSpPr>
        <p:spPr>
          <a:xfrm flipV="1">
            <a:off x="2779648" y="3100110"/>
            <a:ext cx="993351" cy="6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endCxn id="2" idx="1"/>
          </p:cNvCxnSpPr>
          <p:nvPr/>
        </p:nvCxnSpPr>
        <p:spPr>
          <a:xfrm flipV="1">
            <a:off x="2779648" y="3641683"/>
            <a:ext cx="3375683" cy="108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2779648" y="4001723"/>
            <a:ext cx="987740" cy="86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3" name="직선 화살표 연결선 289792"/>
          <p:cNvCxnSpPr/>
          <p:nvPr/>
        </p:nvCxnSpPr>
        <p:spPr>
          <a:xfrm flipV="1">
            <a:off x="2779645" y="4869160"/>
            <a:ext cx="987743" cy="19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97" name="직선 화살표 연결선 289796"/>
          <p:cNvCxnSpPr/>
          <p:nvPr/>
        </p:nvCxnSpPr>
        <p:spPr>
          <a:xfrm>
            <a:off x="2779648" y="5229200"/>
            <a:ext cx="1008577" cy="5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804" name="꺾인 연결선 289803"/>
          <p:cNvCxnSpPr/>
          <p:nvPr/>
        </p:nvCxnSpPr>
        <p:spPr>
          <a:xfrm rot="16200000" flipH="1">
            <a:off x="2458120" y="4550244"/>
            <a:ext cx="125648" cy="56965"/>
          </a:xfrm>
          <a:prstGeom prst="bentConnector3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오른쪽 화살표 141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24"/>
    </mc:Choice>
    <mc:Fallback xmlns="">
      <p:transition spd="slow" advTm="15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39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464496" cy="6230959"/>
          </a:xfrm>
        </p:spPr>
      </p:pic>
      <p:grpSp>
        <p:nvGrpSpPr>
          <p:cNvPr id="6" name="그룹 5"/>
          <p:cNvGrpSpPr/>
          <p:nvPr/>
        </p:nvGrpSpPr>
        <p:grpSpPr>
          <a:xfrm>
            <a:off x="6228185" y="1772816"/>
            <a:ext cx="129244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341313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730" y="742317"/>
            <a:ext cx="3396174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883212" y="1371010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4-1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71414" y="1782427"/>
            <a:ext cx="159386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4-2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3837" y="3551627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-2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52" y="335193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-1</a:t>
            </a:r>
            <a:endParaRPr lang="ko-KR" altLang="en-US" sz="1100" dirty="0"/>
          </a:p>
        </p:txBody>
      </p:sp>
      <p:sp>
        <p:nvSpPr>
          <p:cNvPr id="35" name="오른쪽 화살표 34"/>
          <p:cNvSpPr/>
          <p:nvPr/>
        </p:nvSpPr>
        <p:spPr>
          <a:xfrm>
            <a:off x="971600" y="3456792"/>
            <a:ext cx="756084" cy="86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 </a:t>
            </a: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75656" y="1694344"/>
            <a:ext cx="2025912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인덱스에서의 </a:t>
            </a:r>
            <a:r>
              <a:rPr lang="ko-KR" altLang="en-US" sz="120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병합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재분배 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35"/>
    </mc:Choice>
    <mc:Fallback xmlns="">
      <p:transition spd="slow" advTm="28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레코드의 특징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571604" y="1809744"/>
            <a:ext cx="5105401" cy="555625"/>
            <a:chOff x="1248" y="1152"/>
            <a:chExt cx="3216" cy="350"/>
          </a:xfrm>
        </p:grpSpPr>
        <p:sp>
          <p:nvSpPr>
            <p:cNvPr id="5" name="Line 29"/>
            <p:cNvSpPr>
              <a:spLocks noChangeShapeType="1"/>
            </p:cNvSpPr>
            <p:nvPr/>
          </p:nvSpPr>
          <p:spPr bwMode="auto">
            <a:xfrm>
              <a:off x="1440" y="15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 rot="3419336">
              <a:off x="1261" y="113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54D060"/>
                </a:gs>
                <a:gs pos="100000">
                  <a:srgbClr val="54D06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4D060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2013" y="1182"/>
              <a:ext cx="179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필드의 개수는 동일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gray">
            <a:xfrm>
              <a:off x="1296" y="116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1</a:t>
              </a: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1571604" y="2571744"/>
            <a:ext cx="5105400" cy="555625"/>
            <a:chOff x="1248" y="1632"/>
            <a:chExt cx="3216" cy="350"/>
          </a:xfrm>
        </p:grpSpPr>
        <p:sp>
          <p:nvSpPr>
            <p:cNvPr id="10" name="Line 35"/>
            <p:cNvSpPr>
              <a:spLocks noChangeShapeType="1"/>
            </p:cNvSpPr>
            <p:nvPr/>
          </p:nvSpPr>
          <p:spPr bwMode="auto">
            <a:xfrm>
              <a:off x="1440" y="198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/>
          </p:nvSpPr>
          <p:spPr bwMode="gray">
            <a:xfrm rot="3419336">
              <a:off x="1261" y="161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8E97EE"/>
                </a:gs>
                <a:gs pos="100000">
                  <a:srgbClr val="8E97EE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E97EE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2" name="Text Box 36"/>
            <p:cNvSpPr txBox="1">
              <a:spLocks noChangeArrowheads="1"/>
            </p:cNvSpPr>
            <p:nvPr/>
          </p:nvSpPr>
          <p:spPr bwMode="auto">
            <a:xfrm>
              <a:off x="2013" y="1677"/>
              <a:ext cx="205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각 필드의 크기는 고정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gray">
            <a:xfrm>
              <a:off x="1296" y="164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2</a:t>
              </a:r>
            </a:p>
          </p:txBody>
        </p:sp>
      </p:grpSp>
      <p:grpSp>
        <p:nvGrpSpPr>
          <p:cNvPr id="14" name="Group 60"/>
          <p:cNvGrpSpPr>
            <a:grpSpLocks/>
          </p:cNvGrpSpPr>
          <p:nvPr/>
        </p:nvGrpSpPr>
        <p:grpSpPr bwMode="auto">
          <a:xfrm>
            <a:off x="1571604" y="3463919"/>
            <a:ext cx="5105400" cy="555625"/>
            <a:chOff x="1248" y="2194"/>
            <a:chExt cx="3216" cy="350"/>
          </a:xfrm>
        </p:grpSpPr>
        <p:sp>
          <p:nvSpPr>
            <p:cNvPr id="15" name="Line 40"/>
            <p:cNvSpPr>
              <a:spLocks noChangeShapeType="1"/>
            </p:cNvSpPr>
            <p:nvPr/>
          </p:nvSpPr>
          <p:spPr bwMode="auto">
            <a:xfrm>
              <a:off x="1440" y="254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gray">
            <a:xfrm rot="3419336">
              <a:off x="1261" y="2181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4383E1"/>
                </a:gs>
                <a:gs pos="100000">
                  <a:srgbClr val="438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4383E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7" name="Text Box 41"/>
            <p:cNvSpPr txBox="1">
              <a:spLocks noChangeArrowheads="1"/>
            </p:cNvSpPr>
            <p:nvPr/>
          </p:nvSpPr>
          <p:spPr bwMode="auto">
            <a:xfrm>
              <a:off x="2013" y="2217"/>
              <a:ext cx="2443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모든 레코드의 크기는 동일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gray">
            <a:xfrm>
              <a:off x="1296" y="2208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72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40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grpSp>
        <p:nvGrpSpPr>
          <p:cNvPr id="6" name="그룹 5"/>
          <p:cNvGrpSpPr/>
          <p:nvPr/>
        </p:nvGrpSpPr>
        <p:grpSpPr>
          <a:xfrm>
            <a:off x="8331188" y="1844823"/>
            <a:ext cx="201252" cy="4141647"/>
            <a:chOff x="6155648" y="2204864"/>
            <a:chExt cx="180288" cy="3888432"/>
          </a:xfrm>
        </p:grpSpPr>
        <p:grpSp>
          <p:nvGrpSpPr>
            <p:cNvPr id="7" name="그룹 6"/>
            <p:cNvGrpSpPr/>
            <p:nvPr/>
          </p:nvGrpSpPr>
          <p:grpSpPr>
            <a:xfrm>
              <a:off x="6156352" y="2204864"/>
              <a:ext cx="179584" cy="432048"/>
              <a:chOff x="648000" y="1916832"/>
              <a:chExt cx="360040" cy="432048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6156176" y="3068960"/>
              <a:ext cx="179584" cy="432048"/>
              <a:chOff x="648000" y="1916832"/>
              <a:chExt cx="360040" cy="432048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156000" y="3933056"/>
              <a:ext cx="179584" cy="432048"/>
              <a:chOff x="648000" y="1916832"/>
              <a:chExt cx="360040" cy="432048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6155824" y="4797152"/>
              <a:ext cx="179584" cy="432048"/>
              <a:chOff x="648000" y="1916832"/>
              <a:chExt cx="360040" cy="432048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155648" y="5661248"/>
              <a:ext cx="179584" cy="432048"/>
              <a:chOff x="648000" y="1916832"/>
              <a:chExt cx="360040" cy="432048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48000" y="1916832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48000" y="2348880"/>
                <a:ext cx="360040" cy="0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008040" y="1916832"/>
                <a:ext cx="0" cy="43204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323528" y="826657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730" y="1227661"/>
            <a:ext cx="396044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6151517"/>
            <a:ext cx="2736304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인덱스를 사용하면 좋은가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7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00"/>
    </mc:Choice>
    <mc:Fallback xmlns="">
      <p:transition spd="slow" advTm="23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 smtClean="0"/>
              <a:t>순서화일의</a:t>
            </a: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순서키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634554" y="304800"/>
            <a:ext cx="6018909" cy="6196034"/>
          </a:xfrm>
        </p:spPr>
      </p:pic>
      <p:sp>
        <p:nvSpPr>
          <p:cNvPr id="2" name="직사각형 1"/>
          <p:cNvSpPr/>
          <p:nvPr/>
        </p:nvSpPr>
        <p:spPr>
          <a:xfrm>
            <a:off x="160462" y="308273"/>
            <a:ext cx="5184576" cy="619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중복 없는 필드에 의한 </a:t>
            </a:r>
            <a:r>
              <a:rPr lang="ko-KR" altLang="en-US" sz="20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순서화일을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위한 </a:t>
            </a:r>
            <a:endParaRPr lang="en-US" altLang="ko-KR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 대하여 생각해 보자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앞에서 배운 방식으로 만들면 될까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삽입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 연산을 생각해보자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82"/>
    </mc:Choice>
    <mc:Fallback xmlns="">
      <p:transition spd="slow" advTm="289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74097" y="-2218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27664" y="12099"/>
            <a:ext cx="234253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4102" y="27757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1298147" y="560397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298147" y="3620307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98089" y="3931770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591" y="12099"/>
            <a:ext cx="4104456" cy="64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직사각형 90"/>
          <p:cNvSpPr/>
          <p:nvPr/>
        </p:nvSpPr>
        <p:spPr>
          <a:xfrm>
            <a:off x="4443406" y="39483"/>
            <a:ext cx="221634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5020622" y="2806148"/>
            <a:ext cx="1045152" cy="1267945"/>
            <a:chOff x="6588224" y="1556792"/>
            <a:chExt cx="864237" cy="150202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44" name="직사각형 14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588224" y="1988840"/>
              <a:ext cx="864237" cy="1069980"/>
              <a:chOff x="6588224" y="1556792"/>
              <a:chExt cx="864237" cy="106998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WP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6588322" y="2299197"/>
                <a:ext cx="360040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6948359" y="2299199"/>
                <a:ext cx="504056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6588369" y="2482754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6948405" y="2482756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6" name="직선 화살표 연결선 145"/>
          <p:cNvCxnSpPr/>
          <p:nvPr/>
        </p:nvCxnSpPr>
        <p:spPr>
          <a:xfrm flipV="1">
            <a:off x="5868144" y="557561"/>
            <a:ext cx="791602" cy="231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5868144" y="582806"/>
            <a:ext cx="791602" cy="23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V="1">
            <a:off x="5868144" y="593952"/>
            <a:ext cx="791602" cy="251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V="1">
            <a:off x="5869384" y="1275423"/>
            <a:ext cx="790362" cy="195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V="1">
            <a:off x="5891440" y="1268760"/>
            <a:ext cx="783626" cy="210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5880596" y="3643444"/>
            <a:ext cx="779150" cy="145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>
            <a:off x="5898037" y="3747266"/>
            <a:ext cx="761709" cy="137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5898037" y="4020578"/>
            <a:ext cx="761709" cy="185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71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40"/>
    </mc:Choice>
    <mc:Fallback xmlns="">
      <p:transition spd="slow" advTm="38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74097" y="-2218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27664" y="12099"/>
            <a:ext cx="234253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4102" y="27757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1298147" y="560397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298147" y="3620307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98089" y="3931770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591" y="12099"/>
            <a:ext cx="4104456" cy="642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직사각형 90"/>
          <p:cNvSpPr/>
          <p:nvPr/>
        </p:nvSpPr>
        <p:spPr>
          <a:xfrm>
            <a:off x="4443406" y="39483"/>
            <a:ext cx="2216340" cy="680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5020622" y="2806148"/>
            <a:ext cx="1045152" cy="1267945"/>
            <a:chOff x="6588224" y="1556792"/>
            <a:chExt cx="864237" cy="150202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144" name="직사각형 143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588224" y="1988840"/>
              <a:ext cx="864237" cy="1069980"/>
              <a:chOff x="6588224" y="1556792"/>
              <a:chExt cx="864237" cy="1069980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WP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6588322" y="2299197"/>
                <a:ext cx="360040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6948359" y="2299199"/>
                <a:ext cx="504056" cy="1832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6588369" y="2482754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6948405" y="2482756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6" name="직선 화살표 연결선 145"/>
          <p:cNvCxnSpPr/>
          <p:nvPr/>
        </p:nvCxnSpPr>
        <p:spPr>
          <a:xfrm flipV="1">
            <a:off x="5868144" y="557561"/>
            <a:ext cx="791602" cy="231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5868144" y="582806"/>
            <a:ext cx="791602" cy="23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V="1">
            <a:off x="5868144" y="593952"/>
            <a:ext cx="791602" cy="251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V="1">
            <a:off x="5869384" y="1275423"/>
            <a:ext cx="790362" cy="195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V="1">
            <a:off x="5891440" y="1268760"/>
            <a:ext cx="783626" cy="210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5880596" y="3643444"/>
            <a:ext cx="779150" cy="145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>
            <a:off x="5898037" y="3747266"/>
            <a:ext cx="761709" cy="137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5898037" y="4020578"/>
            <a:ext cx="761709" cy="185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55576" y="1349570"/>
            <a:ext cx="338437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인덱스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엔트리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55576" y="1772816"/>
            <a:ext cx="338437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파일에서의 블록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증가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폭발 2 68"/>
          <p:cNvSpPr/>
          <p:nvPr/>
        </p:nvSpPr>
        <p:spPr>
          <a:xfrm>
            <a:off x="3892172" y="113815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0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687"/>
    </mc:Choice>
    <mc:Fallback xmlns="">
      <p:transition spd="slow" advTm="43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932040" y="442282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4285607" y="456599"/>
            <a:ext cx="2342530" cy="64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2045" y="3220238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5549979" y="1006803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64952" y="4061352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555857" y="4382096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054179" y="5501996"/>
            <a:ext cx="3816424" cy="306207"/>
            <a:chOff x="539552" y="4653136"/>
            <a:chExt cx="3816424" cy="30620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539552" y="4653136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3568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11561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54766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97971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327585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70790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13995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9552" y="468234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599" y="468234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</a:t>
              </a:r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3646" y="4682342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63881" y="468233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Y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95928" y="4682336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Z</a:t>
              </a:r>
              <a:endParaRPr lang="ko-KR" altLang="en-US" dirty="0"/>
            </a:p>
          </p:txBody>
        </p:sp>
      </p:grpSp>
      <p:sp>
        <p:nvSpPr>
          <p:cNvPr id="41" name="모서리가 둥근 사각형 설명선 40"/>
          <p:cNvSpPr/>
          <p:nvPr/>
        </p:nvSpPr>
        <p:spPr>
          <a:xfrm>
            <a:off x="1475656" y="3079993"/>
            <a:ext cx="3072436" cy="360040"/>
          </a:xfrm>
          <a:prstGeom prst="wedgeRoundRectCallout">
            <a:avLst>
              <a:gd name="adj1" fmla="val 56672"/>
              <a:gd name="adj2" fmla="val 78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키 필드의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의미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580090" y="3797697"/>
            <a:ext cx="2801206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특정 값이 아니라 값의 범위이다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70" y="-9853"/>
            <a:ext cx="3160986" cy="29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382"/>
    </mc:Choice>
    <mc:Fallback xmlns="">
      <p:transition spd="slow" advTm="317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932040" y="0"/>
            <a:ext cx="3753989" cy="6443102"/>
          </a:xfrm>
        </p:spPr>
      </p:pic>
      <p:sp>
        <p:nvSpPr>
          <p:cNvPr id="2" name="직사각형 1"/>
          <p:cNvSpPr/>
          <p:nvPr/>
        </p:nvSpPr>
        <p:spPr>
          <a:xfrm>
            <a:off x="4285607" y="14317"/>
            <a:ext cx="2342530" cy="64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2045" y="2777956"/>
            <a:ext cx="1045152" cy="1216818"/>
            <a:chOff x="6588224" y="1556792"/>
            <a:chExt cx="864237" cy="1441457"/>
          </a:xfrm>
        </p:grpSpPr>
        <p:grpSp>
          <p:nvGrpSpPr>
            <p:cNvPr id="9" name="그룹 8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88224" y="1988840"/>
              <a:ext cx="864237" cy="1009409"/>
              <a:chOff x="6588224" y="1556792"/>
              <a:chExt cx="864237" cy="100940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88225" y="169797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948264" y="169797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588226" y="1839151"/>
                <a:ext cx="360040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948264" y="1839151"/>
                <a:ext cx="504056" cy="213535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588227" y="205322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48265" y="205322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588275" y="2176213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948312" y="2176213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588322" y="2299198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948359" y="2299200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588369" y="2422185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948405" y="2422185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" name="직선 화살표 연결선 6"/>
          <p:cNvCxnSpPr/>
          <p:nvPr/>
        </p:nvCxnSpPr>
        <p:spPr>
          <a:xfrm flipV="1">
            <a:off x="5556090" y="562615"/>
            <a:ext cx="1079163" cy="225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56090" y="3622525"/>
            <a:ext cx="1072047" cy="146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556032" y="3933988"/>
            <a:ext cx="1076274" cy="19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691680" y="5517418"/>
            <a:ext cx="3816424" cy="306207"/>
            <a:chOff x="539552" y="4653136"/>
            <a:chExt cx="3816424" cy="30620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539552" y="4653136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3568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11561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54766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97971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3275856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3707904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139952" y="465313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9552" y="468234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71599" y="468234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</a:t>
              </a:r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3646" y="4682342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63881" y="468233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Y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95928" y="4682336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Z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43808" y="5463224"/>
            <a:ext cx="57582" cy="18000"/>
            <a:chOff x="1691680" y="4598942"/>
            <a:chExt cx="57582" cy="18000"/>
          </a:xfrm>
        </p:grpSpPr>
        <p:sp>
          <p:nvSpPr>
            <p:cNvPr id="95" name="타원 94"/>
            <p:cNvSpPr/>
            <p:nvPr/>
          </p:nvSpPr>
          <p:spPr>
            <a:xfrm>
              <a:off x="1691680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31262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1650" y="5445224"/>
            <a:ext cx="57582" cy="18000"/>
            <a:chOff x="4189522" y="4580942"/>
            <a:chExt cx="57582" cy="18000"/>
          </a:xfrm>
        </p:grpSpPr>
        <p:sp>
          <p:nvSpPr>
            <p:cNvPr id="97" name="타원 96"/>
            <p:cNvSpPr/>
            <p:nvPr/>
          </p:nvSpPr>
          <p:spPr>
            <a:xfrm>
              <a:off x="4189522" y="4580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4229104" y="4580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61985" y="5463224"/>
            <a:ext cx="395192" cy="23938"/>
            <a:chOff x="709857" y="4598942"/>
            <a:chExt cx="395192" cy="23938"/>
          </a:xfrm>
        </p:grpSpPr>
        <p:sp>
          <p:nvSpPr>
            <p:cNvPr id="3" name="타원 2"/>
            <p:cNvSpPr/>
            <p:nvPr/>
          </p:nvSpPr>
          <p:spPr>
            <a:xfrm>
              <a:off x="709857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43700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789219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828801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862257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896100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941619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981201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961215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995058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1040577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080159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56329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790172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835691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875273" y="4604880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908729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942572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988091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1027673" y="4598942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007687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1041530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1087049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278759" y="5463790"/>
            <a:ext cx="246575" cy="18566"/>
            <a:chOff x="1126631" y="4599508"/>
            <a:chExt cx="246575" cy="18566"/>
          </a:xfrm>
        </p:grpSpPr>
        <p:sp>
          <p:nvSpPr>
            <p:cNvPr id="89" name="타원 88"/>
            <p:cNvSpPr/>
            <p:nvPr/>
          </p:nvSpPr>
          <p:spPr>
            <a:xfrm>
              <a:off x="1194696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8539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1315624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355206" y="4600074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1126631" y="4599508"/>
              <a:ext cx="18000" cy="1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251520" y="2988294"/>
            <a:ext cx="3384376" cy="3513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파일에서의 블록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증가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2579525" y="1536443"/>
            <a:ext cx="3089238" cy="66640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인덱스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엔트리에서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키 필드의 값은 값의 범위를 표현한 것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51520" y="2564904"/>
            <a:ext cx="3384376" cy="3513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인덱스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엔트리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39552" y="3486535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1157880" y="3620478"/>
            <a:ext cx="2982072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순서 필드 값의 분포 불균형 때문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6" name="오른쪽 화살표 115"/>
          <p:cNvSpPr/>
          <p:nvPr/>
        </p:nvSpPr>
        <p:spPr>
          <a:xfrm>
            <a:off x="1043608" y="4029124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661936" y="4163067"/>
            <a:ext cx="3630144" cy="3513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전체 키 범위가 균등하게 분할된 것이 문제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8" name="오른쪽 화살표 117"/>
          <p:cNvSpPr/>
          <p:nvPr/>
        </p:nvSpPr>
        <p:spPr>
          <a:xfrm>
            <a:off x="1619672" y="4660665"/>
            <a:ext cx="504056" cy="5685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194097" y="4695179"/>
            <a:ext cx="3630144" cy="509583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엔트리가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표현하는 범위에 블록이 하나씩만 들어가도록 분할할 수 있을까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76263" y="6146943"/>
            <a:ext cx="3831841" cy="350361"/>
            <a:chOff x="1676263" y="6146943"/>
            <a:chExt cx="3831841" cy="350361"/>
          </a:xfrm>
        </p:grpSpPr>
        <p:cxnSp>
          <p:nvCxnSpPr>
            <p:cNvPr id="121" name="직선 연결선 120"/>
            <p:cNvCxnSpPr/>
            <p:nvPr/>
          </p:nvCxnSpPr>
          <p:spPr>
            <a:xfrm>
              <a:off x="1691680" y="6219137"/>
              <a:ext cx="3816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1835696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2267744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2699792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3131840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4427984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4860032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5292080" y="621913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그룹 133"/>
            <p:cNvGrpSpPr/>
            <p:nvPr/>
          </p:nvGrpSpPr>
          <p:grpSpPr>
            <a:xfrm>
              <a:off x="2843808" y="6164943"/>
              <a:ext cx="57582" cy="18000"/>
              <a:chOff x="1691680" y="4598942"/>
              <a:chExt cx="57582" cy="18000"/>
            </a:xfrm>
          </p:grpSpPr>
          <p:sp>
            <p:nvSpPr>
              <p:cNvPr id="135" name="타원 134"/>
              <p:cNvSpPr/>
              <p:nvPr/>
            </p:nvSpPr>
            <p:spPr>
              <a:xfrm>
                <a:off x="1691680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1731262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341650" y="6146943"/>
              <a:ext cx="57582" cy="18000"/>
              <a:chOff x="4189522" y="4580942"/>
              <a:chExt cx="57582" cy="18000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4189522" y="4580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4229104" y="4580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1861985" y="6164943"/>
              <a:ext cx="395192" cy="23938"/>
              <a:chOff x="709857" y="4598942"/>
              <a:chExt cx="395192" cy="23938"/>
            </a:xfrm>
          </p:grpSpPr>
          <p:sp>
            <p:nvSpPr>
              <p:cNvPr id="141" name="타원 140"/>
              <p:cNvSpPr/>
              <p:nvPr/>
            </p:nvSpPr>
            <p:spPr>
              <a:xfrm>
                <a:off x="709857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743700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789219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828801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862257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896100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941619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981201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961215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>
                <a:off x="995058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1040577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1080159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756329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790172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835691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875273" y="4604880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908729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942572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988091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1027673" y="4598942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1007687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1041530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1087049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2278759" y="6165509"/>
              <a:ext cx="246575" cy="18566"/>
              <a:chOff x="1126631" y="4599508"/>
              <a:chExt cx="246575" cy="18566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1194696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1228539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1315624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1355206" y="4600074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1126631" y="4599508"/>
                <a:ext cx="18000" cy="1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0" name="직선 연결선 169"/>
            <p:cNvCxnSpPr/>
            <p:nvPr/>
          </p:nvCxnSpPr>
          <p:spPr>
            <a:xfrm>
              <a:off x="1893092" y="6219498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1950488" y="621985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2051720" y="6220220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2082162" y="6220581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2112604" y="6220942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2143046" y="622130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2173488" y="6221664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2203930" y="622202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2411760" y="6222386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1676263" y="6243388"/>
              <a:ext cx="30059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? ?  ????                                                ?</a:t>
              </a:r>
              <a:endParaRPr lang="ko-KR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478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556"/>
    </mc:Choice>
    <mc:Fallback xmlns="">
      <p:transition spd="slow" advTm="60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 smtClean="0"/>
              <a:t>순서화일의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순서키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634554" y="304800"/>
            <a:ext cx="6018909" cy="6196034"/>
          </a:xfrm>
        </p:spPr>
      </p:pic>
      <p:sp>
        <p:nvSpPr>
          <p:cNvPr id="6" name="모서리가 둥근 직사각형 5"/>
          <p:cNvSpPr/>
          <p:nvPr/>
        </p:nvSpPr>
        <p:spPr>
          <a:xfrm>
            <a:off x="323528" y="404664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검색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793870"/>
            <a:ext cx="3960440" cy="772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인덱스에서 해당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엔트리를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블록포인터가 가리키는 블록부터 원하는 레코드를 찾는다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47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 smtClean="0"/>
              <a:t>순서화일의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순서키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665638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213473" y="13472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1675" y="517020"/>
            <a:ext cx="396044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삽입될 자리를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공간이 없으면 공간을 만든다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48264" y="1005621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Adams, Sam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 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44436" y="1974487"/>
            <a:ext cx="1722123" cy="518409"/>
            <a:chOff x="6588224" y="1556792"/>
            <a:chExt cx="864096" cy="576064"/>
          </a:xfrm>
        </p:grpSpPr>
        <p:grpSp>
          <p:nvGrpSpPr>
            <p:cNvPr id="12" name="그룹 11"/>
            <p:cNvGrpSpPr/>
            <p:nvPr/>
          </p:nvGrpSpPr>
          <p:grpSpPr>
            <a:xfrm>
              <a:off x="6588224" y="1556792"/>
              <a:ext cx="864096" cy="144016"/>
              <a:chOff x="6588224" y="1556792"/>
              <a:chExt cx="864096" cy="14401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588224" y="1700808"/>
              <a:ext cx="864096" cy="144016"/>
              <a:chOff x="6588224" y="1556792"/>
              <a:chExt cx="864096" cy="14401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88224" y="1844824"/>
              <a:ext cx="864096" cy="144016"/>
              <a:chOff x="6588224" y="1556792"/>
              <a:chExt cx="864096" cy="14401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588224" y="1988840"/>
              <a:ext cx="864096" cy="144016"/>
              <a:chOff x="6588224" y="1556792"/>
              <a:chExt cx="864096" cy="144016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588224" y="1556792"/>
                <a:ext cx="360040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948264" y="1556792"/>
                <a:ext cx="504056" cy="14401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296697" y="1802582"/>
            <a:ext cx="634736" cy="834331"/>
            <a:chOff x="6257250" y="1848216"/>
            <a:chExt cx="634736" cy="861098"/>
          </a:xfrm>
        </p:grpSpPr>
        <p:cxnSp>
          <p:nvCxnSpPr>
            <p:cNvPr id="51" name="꺾인 연결선 50"/>
            <p:cNvCxnSpPr>
              <a:endCxn id="22" idx="0"/>
            </p:cNvCxnSpPr>
            <p:nvPr/>
          </p:nvCxnSpPr>
          <p:spPr>
            <a:xfrm>
              <a:off x="6257250" y="1848216"/>
              <a:ext cx="634735" cy="19790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16" idx="2"/>
            </p:cNvCxnSpPr>
            <p:nvPr/>
          </p:nvCxnSpPr>
          <p:spPr>
            <a:xfrm rot="5400000">
              <a:off x="6500302" y="2317630"/>
              <a:ext cx="148637" cy="63473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32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409"/>
    </mc:Choice>
    <mc:Fallback xmlns="">
      <p:transition spd="slow" advTm="299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48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714488"/>
            <a:ext cx="2363634" cy="4013200"/>
          </a:xfrm>
        </p:spPr>
        <p:txBody>
          <a:bodyPr/>
          <a:lstStyle/>
          <a:p>
            <a:r>
              <a:rPr lang="ko-KR" altLang="en-US" sz="2000" b="1" dirty="0" err="1" smtClean="0"/>
              <a:t>순서화일의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순서키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449613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23528" y="12910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730" y="530112"/>
            <a:ext cx="354019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44208" y="1331623"/>
            <a:ext cx="2520280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언제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인덱스에 반영하는가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60232" y="1772816"/>
            <a:ext cx="23042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병합이 일어났을 때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60232" y="2214009"/>
            <a:ext cx="23042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재분배가 일어났을 때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60232" y="2655202"/>
            <a:ext cx="2304256" cy="55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첫번재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레코드가 삭제되었을 때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38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91"/>
    </mc:Choice>
    <mc:Fallback xmlns="">
      <p:transition spd="slow" advTm="427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FD52-5FD3-4760-9C04-9EFC01EE0268}" type="slidenum">
              <a:rPr lang="ko-KR" altLang="en-US"/>
              <a:pPr/>
              <a:t>49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41" y="5338948"/>
            <a:ext cx="2363634" cy="1074552"/>
          </a:xfrm>
        </p:spPr>
        <p:txBody>
          <a:bodyPr/>
          <a:lstStyle/>
          <a:p>
            <a:r>
              <a:rPr lang="ko-KR" altLang="en-US" sz="2000" b="1" dirty="0" err="1" smtClean="0"/>
              <a:t>순서화일의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순서키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필드에 대한 기본 인덱스</a:t>
            </a:r>
            <a:endParaRPr lang="ko-KR" altLang="en-US" sz="3200" b="1" dirty="0"/>
          </a:p>
        </p:txBody>
      </p:sp>
      <p:pic>
        <p:nvPicPr>
          <p:cNvPr id="288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634555" y="304800"/>
            <a:ext cx="3449613" cy="6196034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23528" y="129108"/>
            <a:ext cx="1872208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 알고리즘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730" y="530112"/>
            <a:ext cx="3540190" cy="977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삭제할 레코드를 찾는다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필요하면 삭제한 공간을 처리한다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필요하면 인덱스에 반영한다</a:t>
            </a:r>
            <a:r>
              <a:rPr lang="en-US" altLang="ko-KR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44208" y="1268760"/>
            <a:ext cx="2304256" cy="55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첫번재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레코드가 삭제되었을 때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-34035" y="3007730"/>
            <a:ext cx="2717105" cy="952677"/>
            <a:chOff x="-34035" y="3007730"/>
            <a:chExt cx="2717105" cy="952677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79512" y="3501008"/>
              <a:ext cx="2232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23528" y="3429000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339752" y="3429000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-34035" y="3521913"/>
              <a:ext cx="926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 smtClean="0"/>
                <a:t>Adams,John</a:t>
              </a:r>
              <a:endParaRPr lang="ko-KR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4195" y="3714186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 smtClean="0"/>
                <a:t>Alexander,Ed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0566" y="3007730"/>
              <a:ext cx="8178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 smtClean="0"/>
                <a:t>Alfred,Bob</a:t>
              </a:r>
              <a:endParaRPr lang="ko-KR" altLang="en-US" sz="1000" dirty="0"/>
            </a:p>
          </p:txBody>
        </p:sp>
        <p:cxnSp>
          <p:nvCxnSpPr>
            <p:cNvPr id="39" name="직선 연결선 38"/>
            <p:cNvCxnSpPr>
              <a:endCxn id="35" idx="0"/>
            </p:cNvCxnSpPr>
            <p:nvPr/>
          </p:nvCxnSpPr>
          <p:spPr>
            <a:xfrm flipH="1">
              <a:off x="1210867" y="3436096"/>
              <a:ext cx="2290" cy="278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379493" y="3289955"/>
              <a:ext cx="2290" cy="278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905293" y="3521912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 smtClean="0"/>
                <a:t>Allen,Troy</a:t>
              </a:r>
              <a:endParaRPr lang="ko-KR" altLang="en-US" sz="1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33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922"/>
    </mc:Choice>
    <mc:Fallback xmlns="">
      <p:transition spd="slow" advTm="467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7535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자료구조에서 성능을 결정하는 가장 중요한 요소는 무엇이었나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-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시간복잡도 측면에서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en-US" altLang="ko-KR" sz="2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- 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공간복잡도 측면에서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동녘B" pitchFamily="18" charset="-127"/>
              </a:rPr>
              <a:t>기억을 되살려 봅시다</a:t>
            </a:r>
            <a:r>
              <a:rPr lang="en-US" altLang="ko-KR" dirty="0" smtClean="0">
                <a:latin typeface="HY동녘B" pitchFamily="18" charset="-127"/>
              </a:rPr>
              <a:t>.</a:t>
            </a:r>
            <a:endParaRPr lang="ko-KR" altLang="en-US" dirty="0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인덱스의 종류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196807" y="1412776"/>
            <a:ext cx="2914278" cy="3289920"/>
            <a:chOff x="1009650" y="1685925"/>
            <a:chExt cx="3475038" cy="3952875"/>
          </a:xfrm>
        </p:grpSpPr>
        <p:sp>
          <p:nvSpPr>
            <p:cNvPr id="4" name="Freeform 4"/>
            <p:cNvSpPr>
              <a:spLocks/>
            </p:cNvSpPr>
            <p:nvPr/>
          </p:nvSpPr>
          <p:spPr bwMode="gray">
            <a:xfrm>
              <a:off x="1009650" y="4483100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33CCCC"/>
                </a:gs>
                <a:gs pos="50000">
                  <a:srgbClr val="33CCCC">
                    <a:gamma/>
                    <a:tint val="21176"/>
                    <a:invGamma/>
                  </a:srgbClr>
                </a:gs>
                <a:gs pos="100000">
                  <a:srgbClr val="33CCCC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gray">
            <a:xfrm rot="10800000">
              <a:off x="3468688" y="1685925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33CCCC"/>
                </a:gs>
                <a:gs pos="50000">
                  <a:srgbClr val="33CCCC">
                    <a:gamma/>
                    <a:tint val="21176"/>
                    <a:invGamma/>
                  </a:srgbClr>
                </a:gs>
                <a:gs pos="100000">
                  <a:srgbClr val="33CCCC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1143000" y="1828800"/>
              <a:ext cx="3200400" cy="3657600"/>
            </a:xfrm>
            <a:prstGeom prst="rect">
              <a:avLst/>
            </a:prstGeom>
            <a:gradFill rotWithShape="1">
              <a:gsLst>
                <a:gs pos="0">
                  <a:srgbClr val="009999">
                    <a:gamma/>
                    <a:shade val="46275"/>
                    <a:invGamma/>
                  </a:srgbClr>
                </a:gs>
                <a:gs pos="50000">
                  <a:srgbClr val="009999"/>
                </a:gs>
                <a:gs pos="100000">
                  <a:srgbClr val="0099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r>
                <a:rPr lang="ko-KR" altLang="en-US" sz="2000" dirty="0" smtClean="0">
                  <a:solidFill>
                    <a:srgbClr val="FFFFFF"/>
                  </a:solidFill>
                  <a:latin typeface="HY동녘M" pitchFamily="18" charset="-127"/>
                  <a:ea typeface="HY동녘M" pitchFamily="18" charset="-127"/>
                </a:rPr>
                <a:t>밀집 인덱스</a:t>
              </a:r>
              <a:endParaRPr lang="en-US" altLang="ko-KR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화일내의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000" i="1" dirty="0" smtClean="0">
                  <a:solidFill>
                    <a:srgbClr val="FF0000"/>
                  </a:solidFill>
                  <a:latin typeface="HY동녘M" pitchFamily="18" charset="-127"/>
                  <a:ea typeface="HY동녘M" pitchFamily="18" charset="-127"/>
                </a:rPr>
                <a:t>모든</a:t>
              </a:r>
              <a:r>
                <a:rPr lang="ko-KR" altLang="en-US" sz="2000" i="1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탐색 키 값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즉</a:t>
              </a:r>
              <a:r>
                <a:rPr lang="en-US" altLang="ko-KR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모든 레코드</a:t>
              </a:r>
              <a:r>
                <a:rPr lang="en-US" altLang="ko-KR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)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에 대한 인덱스 엔트리를 정의</a:t>
              </a:r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10323" y="1412776"/>
            <a:ext cx="2886013" cy="3289920"/>
            <a:chOff x="4724400" y="1685925"/>
            <a:chExt cx="3475038" cy="3952875"/>
          </a:xfrm>
        </p:grpSpPr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4724400" y="4483100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FFCC66"/>
                </a:gs>
                <a:gs pos="50000">
                  <a:srgbClr val="FFCC66">
                    <a:gamma/>
                    <a:tint val="21176"/>
                    <a:invGamma/>
                  </a:srgbClr>
                </a:gs>
                <a:gs pos="100000">
                  <a:srgbClr val="FFCC66"/>
                </a:gs>
              </a:gsLst>
              <a:lin ang="0" scaled="1"/>
            </a:gradFill>
            <a:ln w="0">
              <a:solidFill>
                <a:srgbClr val="DFE29A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 rot="10800000">
              <a:off x="7183438" y="1685925"/>
              <a:ext cx="1016000" cy="1155700"/>
            </a:xfrm>
            <a:custGeom>
              <a:avLst/>
              <a:gdLst/>
              <a:ahLst/>
              <a:cxnLst>
                <a:cxn ang="0">
                  <a:pos x="88" y="1160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1256"/>
                </a:cxn>
                <a:cxn ang="0">
                  <a:pos x="1104" y="1256"/>
                </a:cxn>
                <a:cxn ang="0">
                  <a:pos x="1104" y="1160"/>
                </a:cxn>
                <a:cxn ang="0">
                  <a:pos x="88" y="1160"/>
                </a:cxn>
              </a:cxnLst>
              <a:rect l="0" t="0" r="r" b="b"/>
              <a:pathLst>
                <a:path w="1104" h="1256">
                  <a:moveTo>
                    <a:pt x="88" y="1160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256"/>
                  </a:lnTo>
                  <a:lnTo>
                    <a:pt x="1104" y="1256"/>
                  </a:lnTo>
                  <a:lnTo>
                    <a:pt x="1104" y="1160"/>
                  </a:lnTo>
                  <a:lnTo>
                    <a:pt x="88" y="1160"/>
                  </a:lnTo>
                  <a:close/>
                </a:path>
              </a:pathLst>
            </a:custGeom>
            <a:gradFill rotWithShape="1">
              <a:gsLst>
                <a:gs pos="0">
                  <a:srgbClr val="FFCC66"/>
                </a:gs>
                <a:gs pos="50000">
                  <a:srgbClr val="FFCC66">
                    <a:gamma/>
                    <a:tint val="21176"/>
                    <a:invGamma/>
                  </a:srgbClr>
                </a:gs>
                <a:gs pos="100000">
                  <a:srgbClr val="FFCC66"/>
                </a:gs>
              </a:gsLst>
              <a:lin ang="0" scaled="1"/>
            </a:gradFill>
            <a:ln w="0">
              <a:solidFill>
                <a:srgbClr val="DFE29A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gray">
            <a:xfrm>
              <a:off x="4857750" y="1828800"/>
              <a:ext cx="3200400" cy="3657600"/>
            </a:xfrm>
            <a:prstGeom prst="rect">
              <a:avLst/>
            </a:prstGeom>
            <a:gradFill rotWithShape="1">
              <a:gsLst>
                <a:gs pos="0">
                  <a:srgbClr val="D85E28">
                    <a:gamma/>
                    <a:shade val="46275"/>
                    <a:invGamma/>
                  </a:srgbClr>
                </a:gs>
                <a:gs pos="50000">
                  <a:srgbClr val="D85E28"/>
                </a:gs>
                <a:gs pos="100000">
                  <a:srgbClr val="D85E28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107763" dir="8100000" algn="ctr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r>
                <a:rPr lang="ko-KR" altLang="en-US" sz="2000" dirty="0" smtClean="0">
                  <a:solidFill>
                    <a:srgbClr val="FFFFFF"/>
                  </a:solidFill>
                  <a:latin typeface="HY동녘M" pitchFamily="18" charset="-127"/>
                  <a:ea typeface="HY동녘M" pitchFamily="18" charset="-127"/>
                </a:rPr>
                <a:t>희소 인덱스</a:t>
              </a:r>
              <a:endParaRPr lang="en-US" altLang="ko-KR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  <a:p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탐색 값의 </a:t>
              </a:r>
              <a:r>
                <a:rPr lang="ko-KR" altLang="en-US" sz="2000" dirty="0" smtClean="0">
                  <a:solidFill>
                    <a:srgbClr val="A7DEEF"/>
                  </a:solidFill>
                  <a:latin typeface="HY동녘M" pitchFamily="18" charset="-127"/>
                  <a:ea typeface="HY동녘M" pitchFamily="18" charset="-127"/>
                </a:rPr>
                <a:t>일부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에 대해서만 인덱스 </a:t>
              </a:r>
              <a:r>
                <a:rPr lang="ko-KR" altLang="en-US" sz="2000" dirty="0" err="1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엔트리를</a:t>
              </a:r>
              <a:r>
                <a:rPr lang="ko-KR" altLang="en-US" sz="2000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 정의</a:t>
              </a:r>
              <a:endParaRPr lang="en-US" altLang="ko-KR" sz="20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endParaRPr lang="en-US" altLang="ko-KR" sz="20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491880" y="3789040"/>
            <a:ext cx="2828276" cy="291150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51"/>
    </mc:Choice>
    <mc:Fallback xmlns="">
      <p:transition spd="slow" advTm="15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</a:t>
            </a:r>
            <a:r>
              <a:rPr lang="ko-KR" altLang="en-US" dirty="0" smtClean="0"/>
              <a:t>일의 크기와 성능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43608" y="1556792"/>
            <a:ext cx="6840760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일의 크기가 클 수록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39752" y="2060848"/>
            <a:ext cx="41044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저장공간 증가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333730" y="2492896"/>
            <a:ext cx="4104456" cy="351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순차검색</a:t>
            </a:r>
            <a:r>
              <a:rPr lang="ko-KR" altLang="en-US" sz="1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디스크 액세스 증가</a:t>
            </a:r>
            <a:endParaRPr lang="ko-KR" altLang="en-US" sz="1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3528" y="3212976"/>
            <a:ext cx="4941242" cy="2142640"/>
            <a:chOff x="1189038" y="1714500"/>
            <a:chExt cx="7153275" cy="3357574"/>
          </a:xfrm>
        </p:grpSpPr>
        <p:grpSp>
          <p:nvGrpSpPr>
            <p:cNvPr id="59" name="그룹 16"/>
            <p:cNvGrpSpPr/>
            <p:nvPr/>
          </p:nvGrpSpPr>
          <p:grpSpPr>
            <a:xfrm>
              <a:off x="1189038" y="2112963"/>
              <a:ext cx="7153275" cy="2959111"/>
              <a:chOff x="1189038" y="2112963"/>
              <a:chExt cx="7153275" cy="2857500"/>
            </a:xfrm>
          </p:grpSpPr>
          <p:sp>
            <p:nvSpPr>
              <p:cNvPr id="60" name="AutoShape 81"/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" name="AutoShape 82"/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AutoShape 83"/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3" name="AutoShape 84"/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Text Box 92"/>
              <p:cNvSpPr txBox="1">
                <a:spLocks noChangeArrowheads="1"/>
              </p:cNvSpPr>
              <p:nvPr/>
            </p:nvSpPr>
            <p:spPr bwMode="gray">
              <a:xfrm>
                <a:off x="1357290" y="2563070"/>
                <a:ext cx="6800851" cy="12109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514350" indent="-514350"/>
                <a:endPara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endParaRPr>
              </a:p>
              <a:p>
                <a:pPr marL="514350" indent="-514350" algn="ctr"/>
                <a:r>
                  <a:rPr lang="ko-KR" altLang="en-US" sz="1800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밀집인덱스가 좋을까 희소인덱스가 좋을까</a:t>
                </a:r>
                <a:r>
                  <a:rPr lang="en-US" altLang="ko-KR" sz="1800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  <a:endParaRPr lang="en-US" altLang="ko-KR" sz="18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endParaRPr>
              </a:p>
            </p:txBody>
          </p:sp>
        </p:grpSp>
        <p:grpSp>
          <p:nvGrpSpPr>
            <p:cNvPr id="65" name="Group 85"/>
            <p:cNvGrpSpPr>
              <a:grpSpLocks/>
            </p:cNvGrpSpPr>
            <p:nvPr/>
          </p:nvGrpSpPr>
          <p:grpSpPr bwMode="auto">
            <a:xfrm>
              <a:off x="4454525" y="1804988"/>
              <a:ext cx="785813" cy="642937"/>
              <a:chOff x="1289" y="582"/>
              <a:chExt cx="668" cy="668"/>
            </a:xfrm>
          </p:grpSpPr>
          <p:sp>
            <p:nvSpPr>
              <p:cNvPr id="66" name="Oval 86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67" name="Oval 87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68" name="Oval 88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69" name="Oval 89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0" name="Oval 90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" name="TextBox 18"/>
            <p:cNvSpPr txBox="1">
              <a:spLocks noChangeArrowheads="1"/>
            </p:cNvSpPr>
            <p:nvPr/>
          </p:nvSpPr>
          <p:spPr bwMode="auto">
            <a:xfrm>
              <a:off x="4571999" y="1714500"/>
              <a:ext cx="485472" cy="723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  <p:pic>
        <p:nvPicPr>
          <p:cNvPr id="7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94341" y="2132856"/>
            <a:ext cx="2585518" cy="438486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8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79"/>
    </mc:Choice>
    <mc:Fallback xmlns="">
      <p:transition spd="slow" advTm="40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화</a:t>
            </a:r>
            <a:r>
              <a:rPr lang="ko-KR" altLang="en-US" dirty="0" err="1" smtClean="0"/>
              <a:t>일의</a:t>
            </a:r>
            <a:r>
              <a:rPr lang="ko-KR" altLang="en-US" dirty="0" smtClean="0"/>
              <a:t> 크기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9592" y="1371600"/>
            <a:ext cx="7920880" cy="4724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가정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각 블록은 레코드로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가득차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있다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화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일의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크기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개수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X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블록의 크기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블록의 개수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개수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200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</a:p>
          <a:p>
            <a:pPr marL="0" indent="0">
              <a:buNone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※</a:t>
            </a:r>
            <a:r>
              <a:rPr lang="en-US" altLang="ko-KR" sz="160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(blocking factor) :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하나의 블록에 들어갈 수 있는 레코드의 최대 개수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bf</a:t>
            </a:r>
            <a:r>
              <a:rPr lang="en-US" altLang="ko-KR" sz="2000" dirty="0" smtClean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=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블록의 크기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크기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436096" y="3501008"/>
            <a:ext cx="3456384" cy="3240360"/>
            <a:chOff x="1187624" y="1268760"/>
            <a:chExt cx="3636144" cy="53644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268760"/>
              <a:ext cx="3606076" cy="5364485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4643480" y="2132856"/>
              <a:ext cx="180288" cy="3888432"/>
              <a:chOff x="6155648" y="2204864"/>
              <a:chExt cx="180288" cy="388843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24" name="직선 화살표 연결선 2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7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21" name="직선 화살표 연결선 20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8" name="직선 화살표 연결선 17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5" name="직선 화살표 연결선 14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12" name="직선 화살표 연결선 1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8" name="꺾인 연결선 27"/>
          <p:cNvCxnSpPr/>
          <p:nvPr/>
        </p:nvCxnSpPr>
        <p:spPr>
          <a:xfrm rot="5400000">
            <a:off x="2627784" y="2492896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>
            <a:off x="4610100" y="2502536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rot="16200000">
            <a:off x="4546988" y="3429000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5400000" flipH="1">
            <a:off x="1547664" y="3429000"/>
            <a:ext cx="144016" cy="144016"/>
          </a:xfrm>
          <a:prstGeom prst="bentConnector3">
            <a:avLst>
              <a:gd name="adj1" fmla="val 494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48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571480"/>
            <a:ext cx="8458200" cy="533400"/>
          </a:xfrm>
        </p:spPr>
        <p:txBody>
          <a:bodyPr/>
          <a:lstStyle/>
          <a:p>
            <a:r>
              <a:rPr lang="ko-KR" altLang="en-US" sz="3600" dirty="0" smtClean="0"/>
              <a:t>밀집인덱스를 사용한 접근 비용의 예</a:t>
            </a:r>
            <a:endParaRPr lang="ko-KR" altLang="en-US" sz="3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14282" y="1267718"/>
            <a:ext cx="4572032" cy="3089976"/>
            <a:chOff x="1071538" y="1456632"/>
            <a:chExt cx="5510464" cy="3089976"/>
          </a:xfrm>
        </p:grpSpPr>
        <p:sp>
          <p:nvSpPr>
            <p:cNvPr id="4" name="Freeform 4"/>
            <p:cNvSpPr>
              <a:spLocks/>
            </p:cNvSpPr>
            <p:nvPr/>
          </p:nvSpPr>
          <p:spPr bwMode="gray">
            <a:xfrm>
              <a:off x="1071538" y="3714752"/>
              <a:ext cx="2019300" cy="831856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66CC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gray">
            <a:xfrm rot="10800000">
              <a:off x="4657952" y="1456632"/>
              <a:ext cx="1924050" cy="785818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66CC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1250926" y="1621986"/>
              <a:ext cx="5178462" cy="2711600"/>
            </a:xfrm>
            <a:prstGeom prst="rect">
              <a:avLst/>
            </a:prstGeom>
            <a:solidFill>
              <a:srgbClr val="0066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u="sng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데이터 파일</a:t>
              </a:r>
              <a:r>
                <a:rPr lang="en-US" altLang="ko-KR" sz="2000" u="sng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: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10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크기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R=150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블록 크기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B=512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개수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r=30000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레코드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900" dirty="0" smtClean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u="sng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u="sng" dirty="0" err="1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화일</a:t>
              </a:r>
              <a:r>
                <a:rPr lang="en-US" altLang="ko-KR" sz="2000" u="sng" dirty="0" smtClean="0">
                  <a:solidFill>
                    <a:srgbClr val="FFFF00"/>
                  </a:solidFill>
                  <a:latin typeface="HY동녘M" pitchFamily="18" charset="-127"/>
                  <a:ea typeface="HY동녘M" pitchFamily="18" charset="-127"/>
                </a:rPr>
                <a:t>:</a:t>
              </a: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endParaRPr lang="en-US" altLang="ko-KR" sz="1050" u="sng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키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필드 크기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VSSN=9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  <a:p>
              <a:pPr>
                <a:lnSpc>
                  <a:spcPct val="80000"/>
                </a:lnSpc>
                <a:buFont typeface="Wingdings" pitchFamily="2" charset="2"/>
                <a:buNone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레코드 포인터 크기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PR=7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바이트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52650" y="4071942"/>
            <a:ext cx="6991350" cy="2571768"/>
            <a:chOff x="1047750" y="3962400"/>
            <a:chExt cx="6991350" cy="1912938"/>
          </a:xfrm>
        </p:grpSpPr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1047750" y="4913313"/>
              <a:ext cx="2019300" cy="962025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 rot="10800000">
              <a:off x="6115050" y="3962400"/>
              <a:ext cx="1924050" cy="962025"/>
            </a:xfrm>
            <a:custGeom>
              <a:avLst/>
              <a:gdLst/>
              <a:ahLst/>
              <a:cxnLst>
                <a:cxn ang="0">
                  <a:pos x="88" y="696"/>
                </a:cxn>
                <a:cxn ang="0">
                  <a:pos x="88" y="0"/>
                </a:cxn>
                <a:cxn ang="0">
                  <a:pos x="0" y="0"/>
                </a:cxn>
                <a:cxn ang="0">
                  <a:pos x="0" y="792"/>
                </a:cxn>
                <a:cxn ang="0">
                  <a:pos x="2320" y="792"/>
                </a:cxn>
                <a:cxn ang="0">
                  <a:pos x="2320" y="696"/>
                </a:cxn>
                <a:cxn ang="0">
                  <a:pos x="88" y="696"/>
                </a:cxn>
              </a:cxnLst>
              <a:rect l="0" t="0" r="r" b="b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gray">
            <a:xfrm>
              <a:off x="1227138" y="4151313"/>
              <a:ext cx="6629400" cy="15240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Blocking factor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는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데이터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블록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갯수는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엔트리의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크기는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Blocking factor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는</a:t>
              </a: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457200" indent="-457200">
                <a:lnSpc>
                  <a:spcPct val="80000"/>
                </a:lnSpc>
                <a:buFont typeface="Wingdings" pitchFamily="2" charset="2"/>
                <a:buAutoNum type="arabicPeriod"/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화일의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블록 </a:t>
              </a:r>
              <a:r>
                <a:rPr lang="ko-KR" altLang="en-US" sz="2000" dirty="0" err="1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갯수는</a:t>
              </a:r>
              <a:r>
                <a:rPr lang="en-US" altLang="ko-KR" sz="2000" smtClean="0">
                  <a:solidFill>
                    <a:schemeClr val="bg1">
                      <a:lumMod val="9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7225512" y="4728966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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512/150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225512" y="4978881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30000/1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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25512" y="5229200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9+7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30652" y="5483340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512/3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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230652" y="5730978"/>
            <a:ext cx="1378936" cy="232984"/>
          </a:xfrm>
          <a:prstGeom prst="round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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??/4</a:t>
            </a:r>
            <a:r>
              <a:rPr lang="ko-KR" altLang="en-US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번답</a:t>
            </a:r>
            <a:r>
              <a:rPr lang="en-US" altLang="ko-KR" sz="12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</a:t>
            </a:r>
            <a:endParaRPr lang="ko-KR" altLang="en-US" sz="1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843059" y="1229957"/>
            <a:ext cx="2585518" cy="2820829"/>
          </a:xfrm>
        </p:spPr>
      </p:pic>
      <p:sp>
        <p:nvSpPr>
          <p:cNvPr id="10" name="직사각형 9"/>
          <p:cNvSpPr/>
          <p:nvPr/>
        </p:nvSpPr>
        <p:spPr>
          <a:xfrm>
            <a:off x="5801780" y="1222923"/>
            <a:ext cx="1195916" cy="282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3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665"/>
    </mc:Choice>
    <mc:Fallback xmlns="">
      <p:transition spd="slow" advTm="59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  <p:bldP spid="40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단일 단계 인덱스의 유형</a:t>
            </a:r>
            <a:endParaRPr lang="ko-KR" altLang="en-US" dirty="0"/>
          </a:p>
        </p:txBody>
      </p:sp>
      <p:sp>
        <p:nvSpPr>
          <p:cNvPr id="4" name="Freeform 3"/>
          <p:cNvSpPr>
            <a:spLocks/>
          </p:cNvSpPr>
          <p:nvPr/>
        </p:nvSpPr>
        <p:spPr bwMode="gray">
          <a:xfrm>
            <a:off x="1025501" y="2116129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 rot="10800000">
            <a:off x="6083276" y="1568449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95364" y="1757362"/>
            <a:ext cx="6629400" cy="1125535"/>
          </a:xfrm>
          <a:prstGeom prst="rect">
            <a:avLst/>
          </a:prstGeom>
          <a:solidFill>
            <a:srgbClr val="E085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기본 인덱스</a:t>
            </a:r>
            <a:endParaRPr lang="en-US" altLang="ko-KR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7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-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키 필드에 대하여 정의함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블록 당 하나의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인덱스엔트리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1044551" y="3778257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 rot="10800000">
            <a:off x="6102326" y="3097211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1214414" y="3286124"/>
            <a:ext cx="6629400" cy="1277951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err="1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클러스터링</a:t>
            </a:r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인덱스</a:t>
            </a:r>
            <a:endParaRPr lang="en-US" altLang="ko-KR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05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non-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키 필드에 정의함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키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값당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하나의 인덱스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엔트리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endParaRPr lang="en-US" altLang="ko-KR" sz="14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gray">
          <a:xfrm>
            <a:off x="1071538" y="5500702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gray">
          <a:xfrm rot="10800000">
            <a:off x="6102326" y="481172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gray">
          <a:xfrm>
            <a:off x="1214414" y="5000636"/>
            <a:ext cx="6629400" cy="1285884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보조 인덱스</a:t>
            </a:r>
            <a:endParaRPr lang="en-US" altLang="ko-KR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1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20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순서화일의</a:t>
            </a:r>
            <a:r>
              <a:rPr lang="ko-KR" altLang="en-US" sz="20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순서 키가 아닌 키 필드에 대한 인덱스</a:t>
            </a:r>
            <a:endParaRPr lang="en-US" altLang="ko-KR" sz="20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55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63688" y="341313"/>
            <a:ext cx="6586769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476672"/>
            <a:ext cx="3925670" cy="1271587"/>
          </a:xfrm>
        </p:spPr>
        <p:txBody>
          <a:bodyPr/>
          <a:lstStyle/>
          <a:p>
            <a:r>
              <a:rPr lang="ko-KR" altLang="en-US" sz="2000" dirty="0" smtClean="0"/>
              <a:t>다시 되돌아보자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err="1" smtClean="0"/>
              <a:t>순서화일의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non-key </a:t>
            </a:r>
            <a:r>
              <a:rPr lang="ko-KR" altLang="en-US" sz="2000" dirty="0" smtClean="0"/>
              <a:t>필드에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대한 인덱스</a:t>
            </a:r>
            <a:endParaRPr lang="en-US" altLang="ko-KR" sz="2000" b="1" dirty="0"/>
          </a:p>
        </p:txBody>
      </p:sp>
      <p:sp>
        <p:nvSpPr>
          <p:cNvPr id="2" name="폭발 2 1"/>
          <p:cNvSpPr/>
          <p:nvPr/>
        </p:nvSpPr>
        <p:spPr>
          <a:xfrm>
            <a:off x="107504" y="980728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88653" y="4653136"/>
            <a:ext cx="3247244" cy="1760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검색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삽입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알고리즘을 생각해보자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98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80248" cy="17535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02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분반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11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분반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3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주차 강의 동영상 중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2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회차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분이 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4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주차에 등록됨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중간고사 때 정상화 될 예정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동녘B" pitchFamily="18" charset="-127"/>
              </a:rPr>
              <a:t>3</a:t>
            </a:r>
            <a:r>
              <a:rPr lang="ko-KR" altLang="en-US" dirty="0" smtClean="0">
                <a:latin typeface="HY동녘B" pitchFamily="18" charset="-127"/>
              </a:rPr>
              <a:t>주차 강의 누락에 대하여</a:t>
            </a: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47"/>
    </mc:Choice>
    <mc:Fallback xmlns="">
      <p:transition spd="slow" advTm="243147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57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46449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107504" y="81982"/>
            <a:ext cx="3528392" cy="1271587"/>
          </a:xfrm>
        </p:spPr>
        <p:txBody>
          <a:bodyPr/>
          <a:lstStyle/>
          <a:p>
            <a:r>
              <a:rPr lang="ko-KR" altLang="en-US" sz="2000" dirty="0" smtClean="0"/>
              <a:t>다시 되돌아보자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err="1" smtClean="0"/>
              <a:t>순서화일의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non-key </a:t>
            </a:r>
            <a:r>
              <a:rPr lang="ko-KR" altLang="en-US" sz="2000" dirty="0" smtClean="0"/>
              <a:t>필드에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대한 인덱스</a:t>
            </a:r>
            <a:endParaRPr lang="en-US" altLang="ko-KR" sz="2000" b="1" dirty="0"/>
          </a:p>
        </p:txBody>
      </p:sp>
      <p:sp>
        <p:nvSpPr>
          <p:cNvPr id="2" name="폭발 2 1"/>
          <p:cNvSpPr/>
          <p:nvPr/>
        </p:nvSpPr>
        <p:spPr>
          <a:xfrm>
            <a:off x="107504" y="980728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7504" y="5445224"/>
            <a:ext cx="352839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</a:rPr>
              <a:t>중복이 많은 경우 </a:t>
            </a:r>
            <a:endParaRPr lang="en-US" altLang="ko-KR" sz="14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C000"/>
                </a:solidFill>
              </a:rPr>
              <a:t>데이터 화일에서의 </a:t>
            </a:r>
            <a:r>
              <a:rPr lang="ko-KR" altLang="en-US" sz="1400" dirty="0" err="1" smtClean="0">
                <a:solidFill>
                  <a:srgbClr val="FFC000"/>
                </a:solidFill>
              </a:rPr>
              <a:t>순차검색</a:t>
            </a:r>
            <a:r>
              <a:rPr lang="ko-KR" altLang="en-US" sz="1400" dirty="0" smtClean="0">
                <a:solidFill>
                  <a:srgbClr val="FFC000"/>
                </a:solidFill>
              </a:rPr>
              <a:t> 성능 저하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3" y="1196752"/>
            <a:ext cx="259228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C000"/>
                </a:solidFill>
              </a:rPr>
              <a:t>5</a:t>
            </a:r>
            <a:r>
              <a:rPr lang="ko-KR" altLang="en-US" sz="1400" dirty="0" smtClean="0">
                <a:solidFill>
                  <a:srgbClr val="FFC000"/>
                </a:solidFill>
              </a:rPr>
              <a:t>가 연속적으로 삽입되면</a:t>
            </a:r>
            <a:r>
              <a:rPr lang="en-US" altLang="ko-KR" sz="1400" dirty="0" smtClean="0">
                <a:solidFill>
                  <a:srgbClr val="FFC000"/>
                </a:solidFill>
              </a:rPr>
              <a:t>?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196469" y="4337214"/>
            <a:ext cx="2267732" cy="1252027"/>
            <a:chOff x="6196469" y="4337214"/>
            <a:chExt cx="2267732" cy="1252027"/>
          </a:xfrm>
        </p:grpSpPr>
        <p:grpSp>
          <p:nvGrpSpPr>
            <p:cNvPr id="8" name="그룹 7"/>
            <p:cNvGrpSpPr/>
            <p:nvPr/>
          </p:nvGrpSpPr>
          <p:grpSpPr>
            <a:xfrm>
              <a:off x="6444209" y="4509120"/>
              <a:ext cx="934319" cy="518409"/>
              <a:chOff x="6588224" y="1556792"/>
              <a:chExt cx="864098" cy="576064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6588224" y="1556792"/>
                <a:ext cx="864096" cy="144016"/>
                <a:chOff x="6588224" y="1556792"/>
                <a:chExt cx="864096" cy="144016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588224" y="1700808"/>
                <a:ext cx="864096" cy="144016"/>
                <a:chOff x="6588224" y="1556792"/>
                <a:chExt cx="864096" cy="144016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6588224" y="1844824"/>
                <a:ext cx="864096" cy="144016"/>
                <a:chOff x="6588224" y="1556792"/>
                <a:chExt cx="864096" cy="144016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6588224" y="1988840"/>
                <a:ext cx="864098" cy="144016"/>
                <a:chOff x="6588224" y="1556792"/>
                <a:chExt cx="864098" cy="14401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6948266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2" name="꺾인 연결선 21"/>
            <p:cNvCxnSpPr>
              <a:endCxn id="24" idx="0"/>
            </p:cNvCxnSpPr>
            <p:nvPr/>
          </p:nvCxnSpPr>
          <p:spPr>
            <a:xfrm>
              <a:off x="6196469" y="4337214"/>
              <a:ext cx="442389" cy="17448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36" idx="2"/>
            </p:cNvCxnSpPr>
            <p:nvPr/>
          </p:nvCxnSpPr>
          <p:spPr>
            <a:xfrm rot="5400000">
              <a:off x="6923210" y="4300796"/>
              <a:ext cx="561712" cy="2015177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6444209" y="4511699"/>
              <a:ext cx="389297" cy="518409"/>
              <a:chOff x="6444208" y="4511699"/>
              <a:chExt cx="717551" cy="51840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444208" y="4511699"/>
                <a:ext cx="717551" cy="129602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444208" y="4641301"/>
                <a:ext cx="717551" cy="129602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444208" y="4770904"/>
                <a:ext cx="717551" cy="129602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444208" y="4900506"/>
                <a:ext cx="717551" cy="129602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598321" y="4509119"/>
              <a:ext cx="865880" cy="518409"/>
              <a:chOff x="6588224" y="1556792"/>
              <a:chExt cx="864098" cy="576064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6588224" y="1556792"/>
                <a:ext cx="864096" cy="144016"/>
                <a:chOff x="6588224" y="1556792"/>
                <a:chExt cx="864096" cy="144016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6588224" y="1700808"/>
                <a:ext cx="864096" cy="144016"/>
                <a:chOff x="6588224" y="1556792"/>
                <a:chExt cx="864096" cy="144016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6588224" y="1844824"/>
                <a:ext cx="864096" cy="144016"/>
                <a:chOff x="6588224" y="1556792"/>
                <a:chExt cx="864096" cy="144016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6948264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6588224" y="1988840"/>
                <a:ext cx="864098" cy="144016"/>
                <a:chOff x="6588224" y="1556792"/>
                <a:chExt cx="864098" cy="144016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6588224" y="1556792"/>
                  <a:ext cx="360040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6948266" y="1556792"/>
                  <a:ext cx="504056" cy="144016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8" name="직선 화살표 연결선 47"/>
            <p:cNvCxnSpPr>
              <a:stCxn id="16" idx="3"/>
              <a:endCxn id="37" idx="1"/>
            </p:cNvCxnSpPr>
            <p:nvPr/>
          </p:nvCxnSpPr>
          <p:spPr>
            <a:xfrm flipV="1">
              <a:off x="7378526" y="4833125"/>
              <a:ext cx="219795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34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86"/>
    </mc:Choice>
    <mc:Fallback xmlns="">
      <p:transition spd="slow" advTm="24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592981-B2BF-4ABC-A82D-4F1D3BD61973}" type="slidenum">
              <a:rPr lang="ko-KR" altLang="en-US"/>
              <a:pPr/>
              <a:t>58</a:t>
            </a:fld>
            <a:endParaRPr lang="en-US" altLang="ko-KR"/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63689" y="341313"/>
            <a:ext cx="4464496" cy="6230959"/>
          </a:xfrm>
        </p:spPr>
      </p:pic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107504" y="81982"/>
            <a:ext cx="3528392" cy="1271587"/>
          </a:xfrm>
        </p:spPr>
        <p:txBody>
          <a:bodyPr/>
          <a:lstStyle/>
          <a:p>
            <a:r>
              <a:rPr lang="ko-KR" altLang="en-US" sz="2000" dirty="0" smtClean="0"/>
              <a:t>다시 되돌아보자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err="1" smtClean="0"/>
              <a:t>순서화일의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non-key </a:t>
            </a:r>
            <a:r>
              <a:rPr lang="ko-KR" altLang="en-US" sz="2000" dirty="0" smtClean="0"/>
              <a:t>필드에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대한 인덱스</a:t>
            </a:r>
            <a:endParaRPr lang="en-US" altLang="ko-KR" sz="2000" b="1" dirty="0"/>
          </a:p>
        </p:txBody>
      </p:sp>
      <p:sp>
        <p:nvSpPr>
          <p:cNvPr id="2" name="폭발 2 1"/>
          <p:cNvSpPr/>
          <p:nvPr/>
        </p:nvSpPr>
        <p:spPr>
          <a:xfrm>
            <a:off x="107504" y="980728"/>
            <a:ext cx="2736304" cy="2664296"/>
          </a:xfrm>
          <a:prstGeom prst="irregularSeal2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7504" y="5445224"/>
            <a:ext cx="352839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</a:rPr>
              <a:t>중복이 별로 없는데 디스크를 여러 번 액세스해야 한다</a:t>
            </a:r>
            <a:r>
              <a:rPr lang="en-US" altLang="ko-KR" sz="1400" dirty="0" smtClean="0">
                <a:solidFill>
                  <a:srgbClr val="FFC000"/>
                </a:solidFill>
              </a:rPr>
              <a:t>.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22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97"/>
    </mc:Choice>
    <mc:Fallback xmlns="">
      <p:transition spd="slow" advTm="27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DD4E72-DBB0-495D-94BE-F64584E357B7}" type="slidenum">
              <a:rPr lang="ko-KR" altLang="en-US"/>
              <a:pPr/>
              <a:t>59</a:t>
            </a:fld>
            <a:endParaRPr lang="en-US" altLang="ko-KR"/>
          </a:p>
        </p:txBody>
      </p:sp>
      <p:pic>
        <p:nvPicPr>
          <p:cNvPr id="290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71670" y="214290"/>
            <a:ext cx="6673869" cy="6418572"/>
          </a:xfrm>
        </p:spPr>
      </p:pic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786058"/>
            <a:ext cx="3659190" cy="3784600"/>
          </a:xfrm>
        </p:spPr>
        <p:txBody>
          <a:bodyPr/>
          <a:lstStyle/>
          <a:p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ko-KR" altLang="en-US" sz="2400" b="1" dirty="0" smtClean="0"/>
              <a:t> </a:t>
            </a:r>
            <a:r>
              <a:rPr lang="ko-KR" altLang="en-US" sz="2400" b="1" dirty="0" err="1"/>
              <a:t>클러스터링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인덱스의 예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2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899"/>
    </mc:Choice>
    <mc:Fallback xmlns="">
      <p:transition spd="slow" advTm="4638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배열과 같은 구조로 데이터 </a:t>
              </a:r>
              <a:r>
                <a:rPr lang="ko-KR" altLang="en-US" sz="32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화일을</a:t>
              </a:r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만들 수 있을까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문제점은 무엇인가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44208" y="357301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44208" y="364502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44208" y="371703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44208" y="378904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44208" y="386104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44208" y="393305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44208" y="400506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444208" y="407707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44208" y="414908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44208" y="422108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44208" y="429309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44208" y="436510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44208" y="443711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444208" y="450912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444208" y="458112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44208" y="465313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44208" y="472514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444208" y="479715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444208" y="486916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44208" y="494116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444208" y="501317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44208" y="508518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444208" y="515719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444208" y="522920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44208" y="530120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444208" y="5373216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444208" y="5445224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444208" y="5517232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444208" y="5589240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444208" y="5661248"/>
            <a:ext cx="108012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DD4E72-DBB0-495D-94BE-F64584E357B7}" type="slidenum">
              <a:rPr lang="ko-KR" altLang="en-US"/>
              <a:pPr/>
              <a:t>60</a:t>
            </a:fld>
            <a:endParaRPr lang="en-US" altLang="ko-KR"/>
          </a:p>
        </p:txBody>
      </p:sp>
      <p:pic>
        <p:nvPicPr>
          <p:cNvPr id="290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71670" y="214290"/>
            <a:ext cx="6673869" cy="6418572"/>
          </a:xfrm>
        </p:spPr>
      </p:pic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786058"/>
            <a:ext cx="3659190" cy="3784600"/>
          </a:xfrm>
        </p:spPr>
        <p:txBody>
          <a:bodyPr/>
          <a:lstStyle/>
          <a:p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ko-KR" altLang="en-US" sz="2400" b="1" dirty="0" smtClean="0"/>
              <a:t> </a:t>
            </a:r>
            <a:r>
              <a:rPr lang="ko-KR" altLang="en-US" sz="2400" b="1" dirty="0" err="1"/>
              <a:t>클러스터링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인덱스의 예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07"/>
    </mc:Choice>
    <mc:Fallback xmlns="">
      <p:transition spd="slow" advTm="149307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340C4-DE21-47FA-81D6-EE117D6B4295}" type="slidenum">
              <a:rPr lang="ko-KR" altLang="en-US"/>
              <a:pPr/>
              <a:t>61</a:t>
            </a:fld>
            <a:endParaRPr lang="en-US" altLang="ko-KR"/>
          </a:p>
        </p:txBody>
      </p:sp>
      <p:pic>
        <p:nvPicPr>
          <p:cNvPr id="291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42976" y="285728"/>
            <a:ext cx="7393009" cy="6139384"/>
          </a:xfrm>
        </p:spPr>
      </p:pic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14290"/>
            <a:ext cx="5572164" cy="1000108"/>
          </a:xfrm>
        </p:spPr>
        <p:txBody>
          <a:bodyPr/>
          <a:lstStyle/>
          <a:p>
            <a:r>
              <a:rPr lang="ko-KR" altLang="en-US" sz="1800" b="1" dirty="0" smtClean="0"/>
              <a:t>밀집 </a:t>
            </a:r>
            <a:r>
              <a:rPr lang="ko-KR" altLang="en-US" sz="1800" b="1" dirty="0"/>
              <a:t>보조 </a:t>
            </a:r>
            <a:r>
              <a:rPr lang="ko-KR" altLang="en-US" sz="1800" b="1" dirty="0" smtClean="0"/>
              <a:t>인덱스의 예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(</a:t>
            </a:r>
            <a:r>
              <a:rPr lang="ko-KR" altLang="en-US" sz="1800" b="1" dirty="0"/>
              <a:t>블록 포인터를 갖는 경우</a:t>
            </a:r>
            <a:r>
              <a:rPr lang="en-US" altLang="ko-KR" sz="1800" b="1" dirty="0"/>
              <a:t>)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899592" y="404664"/>
            <a:ext cx="4392488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정렬되지 않고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ko-KR" altLang="en-US" dirty="0" err="1" smtClean="0">
                <a:solidFill>
                  <a:schemeClr val="tx2"/>
                </a:solidFill>
              </a:rPr>
              <a:t>중복값이</a:t>
            </a:r>
            <a:r>
              <a:rPr lang="ko-KR" altLang="en-US" dirty="0" smtClean="0">
                <a:solidFill>
                  <a:schemeClr val="tx2"/>
                </a:solidFill>
              </a:rPr>
              <a:t> 없는 필드에 대한 인덱스를 생각해보자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376"/>
    </mc:Choice>
    <mc:Fallback xmlns="">
      <p:transition spd="slow" advTm="429376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340C4-DE21-47FA-81D6-EE117D6B4295}" type="slidenum">
              <a:rPr lang="ko-KR" altLang="en-US"/>
              <a:pPr/>
              <a:t>62</a:t>
            </a:fld>
            <a:endParaRPr lang="en-US" altLang="ko-KR"/>
          </a:p>
        </p:txBody>
      </p:sp>
      <p:pic>
        <p:nvPicPr>
          <p:cNvPr id="291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723285" y="1214398"/>
            <a:ext cx="6126322" cy="5087488"/>
          </a:xfrm>
        </p:spPr>
      </p:pic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14290"/>
            <a:ext cx="5572164" cy="1000108"/>
          </a:xfrm>
        </p:spPr>
        <p:txBody>
          <a:bodyPr/>
          <a:lstStyle/>
          <a:p>
            <a:r>
              <a:rPr lang="ko-KR" altLang="en-US" sz="1800" b="1" dirty="0" smtClean="0"/>
              <a:t>밀집 </a:t>
            </a:r>
            <a:r>
              <a:rPr lang="ko-KR" altLang="en-US" sz="1800" b="1" dirty="0"/>
              <a:t>보조 </a:t>
            </a:r>
            <a:r>
              <a:rPr lang="ko-KR" altLang="en-US" sz="1800" b="1" dirty="0" smtClean="0"/>
              <a:t>인덱스의 예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(</a:t>
            </a:r>
            <a:r>
              <a:rPr lang="ko-KR" altLang="en-US" sz="1800" b="1" dirty="0"/>
              <a:t>블록 포인터를 갖는 경우</a:t>
            </a:r>
            <a:r>
              <a:rPr lang="en-US" altLang="ko-KR" sz="1800" b="1" dirty="0"/>
              <a:t>)</a:t>
            </a:r>
            <a:endParaRPr lang="en-US" altLang="ko-KR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6244" y="1916832"/>
            <a:ext cx="248953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개수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인덱스화일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데이터화일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244" y="2687701"/>
            <a:ext cx="248953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레코드의 크기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인덱스화일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데이터화일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2014" y="2248822"/>
            <a:ext cx="276077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endParaRPr lang="ko-KR" altLang="en-US" sz="1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2971" y="3026520"/>
            <a:ext cx="276077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endParaRPr lang="ko-KR" altLang="en-US" sz="1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243" y="1477955"/>
            <a:ext cx="2489532" cy="3456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화일의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크기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38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804"/>
    </mc:Choice>
    <mc:Fallback xmlns="">
      <p:transition spd="slow" advTm="37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067FE6-E00C-4C49-8F2D-053D2FA8CEB3}" type="slidenum">
              <a:rPr lang="ko-KR" altLang="en-US"/>
              <a:pPr/>
              <a:t>63</a:t>
            </a:fld>
            <a:endParaRPr lang="en-US" altLang="ko-KR"/>
          </a:p>
        </p:txBody>
      </p:sp>
      <p:pic>
        <p:nvPicPr>
          <p:cNvPr id="292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285852" y="875522"/>
            <a:ext cx="6788173" cy="5836675"/>
          </a:xfrm>
          <a:ln/>
        </p:spPr>
      </p:pic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509000" cy="1090613"/>
          </a:xfrm>
        </p:spPr>
        <p:txBody>
          <a:bodyPr/>
          <a:lstStyle/>
          <a:p>
            <a:r>
              <a:rPr lang="ko-KR" altLang="en-US" sz="1600" b="1" dirty="0" smtClean="0"/>
              <a:t>인덱스 </a:t>
            </a:r>
            <a:r>
              <a:rPr lang="ko-KR" altLang="en-US" sz="1600" b="1" dirty="0" err="1"/>
              <a:t>엔트리들이</a:t>
            </a:r>
            <a:r>
              <a:rPr lang="ko-KR" altLang="en-US" sz="1600" b="1" dirty="0"/>
              <a:t> 고정 길이이고 유일한 </a:t>
            </a:r>
            <a:r>
              <a:rPr lang="ko-KR" altLang="en-US" sz="1600" b="1" dirty="0" err="1"/>
              <a:t>필드값들을</a:t>
            </a:r>
            <a:r>
              <a:rPr lang="ko-KR" altLang="en-US" sz="1600" b="1" dirty="0"/>
              <a:t> 갖도록 하나의 간접 단계를 이용하여 구현된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키가 아닌 필드에 대한 보조 인덱스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레코드 포인터를 갖는 경우</a:t>
            </a:r>
            <a:r>
              <a:rPr lang="en-US" altLang="ko-KR" sz="1600" b="1" dirty="0"/>
              <a:t>)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972301" y="1628800"/>
            <a:ext cx="4320480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정렬되지 않고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2"/>
                </a:solidFill>
              </a:rPr>
              <a:t>중복값을</a:t>
            </a:r>
            <a:r>
              <a:rPr lang="ko-KR" altLang="en-US" dirty="0" smtClean="0">
                <a:solidFill>
                  <a:schemeClr val="tx2"/>
                </a:solidFill>
              </a:rPr>
              <a:t> 가지는 필드에 대한 인덱스를 생각해보자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2493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7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346"/>
    </mc:Choice>
    <mc:Fallback xmlns="">
      <p:transition spd="slow" advTm="38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189038" y="2112963"/>
            <a:ext cx="7153275" cy="2959111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271564" y="2563070"/>
              <a:ext cx="6985023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엔트리를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보다 빨리 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찾을 수 있는 방법은 없을까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94"/>
    </mc:Choice>
    <mc:Fallback xmlns="">
      <p:transition spd="slow" advTm="8099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189038" y="1595215"/>
            <a:ext cx="7153275" cy="2324149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271564" y="2563070"/>
              <a:ext cx="6985023" cy="16346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엔트리를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보다 빨리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찾을 수 있는 방법은 없을까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 algn="ctr">
                <a:buAutoNum type="arabicPeriod"/>
              </a:pP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엔트리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검색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>
                <a:buAutoNum type="arabicPeriod"/>
              </a:pP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데이터 레코드 검색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4454525" y="1287240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42976" y="3919364"/>
            <a:ext cx="7153275" cy="449642"/>
            <a:chOff x="1142976" y="5072074"/>
            <a:chExt cx="7153275" cy="869950"/>
          </a:xfrm>
        </p:grpSpPr>
        <p:sp>
          <p:nvSpPr>
            <p:cNvPr id="14345" name="AutoShape 93"/>
            <p:cNvSpPr>
              <a:spLocks noChangeArrowheads="1"/>
            </p:cNvSpPr>
            <p:nvPr/>
          </p:nvSpPr>
          <p:spPr bwMode="gray">
            <a:xfrm>
              <a:off x="1142976" y="5072074"/>
              <a:ext cx="7153275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6" name="AutoShape 94"/>
            <p:cNvSpPr>
              <a:spLocks noChangeArrowheads="1"/>
            </p:cNvSpPr>
            <p:nvPr/>
          </p:nvSpPr>
          <p:spPr bwMode="gray">
            <a:xfrm>
              <a:off x="1290614" y="5095886"/>
              <a:ext cx="6842125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72000" y="1196752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496" y="4738040"/>
            <a:ext cx="1914298" cy="1970632"/>
          </a:xfrm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9678" y="4738040"/>
            <a:ext cx="2094562" cy="20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2002" y="4743514"/>
            <a:ext cx="2406697" cy="199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6079" y="4738040"/>
            <a:ext cx="2328409" cy="200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20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03"/>
    </mc:Choice>
    <mc:Fallback xmlns="">
      <p:transition spd="slow" advTm="234503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187624" y="1484784"/>
            <a:ext cx="7153275" cy="2108125"/>
            <a:chOff x="1189038" y="2112963"/>
            <a:chExt cx="7153275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259632" y="2168956"/>
              <a:ext cx="6985023" cy="1337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인덱스 </a:t>
              </a:r>
              <a:r>
                <a:rPr lang="ko-KR" altLang="en-US" sz="28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엔트리를</a:t>
              </a:r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보다 빨리 </a:t>
              </a:r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찾을 수 있는 방법은 없을까</a:t>
              </a:r>
              <a:r>
                <a:rPr lang="en-US" altLang="ko-KR" sz="28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gray">
          <a:xfrm>
            <a:off x="323528" y="3789041"/>
            <a:ext cx="3600400" cy="1080120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/>
              <a:t>데이터 </a:t>
            </a:r>
            <a:r>
              <a:rPr lang="ko-KR" altLang="en-US" sz="2000" dirty="0" err="1" smtClean="0"/>
              <a:t>화일에서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레코드를 빨리 찾는 법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178052" y="3861867"/>
            <a:ext cx="864096" cy="934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gray">
          <a:xfrm>
            <a:off x="5148064" y="3782913"/>
            <a:ext cx="3781908" cy="108012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dirty="0" smtClean="0"/>
              <a:t>인덱스를 만든다</a:t>
            </a:r>
            <a:endParaRPr lang="en-US" altLang="ko-KR" sz="14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gray">
          <a:xfrm>
            <a:off x="323528" y="5053037"/>
            <a:ext cx="3600400" cy="1080120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smtClean="0"/>
              <a:t>인덱스 </a:t>
            </a:r>
            <a:r>
              <a:rPr lang="ko-KR" altLang="en-US" sz="2000" dirty="0" err="1" smtClean="0"/>
              <a:t>화일에서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 err="1" smtClean="0"/>
              <a:t>인덱스엔트리를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빨리 찾는 법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4178052" y="5125863"/>
            <a:ext cx="864096" cy="934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gray">
          <a:xfrm>
            <a:off x="5148064" y="5046909"/>
            <a:ext cx="3781908" cy="108012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dirty="0" smtClean="0"/>
              <a:t>인덱스의 인덱스를 만든다</a:t>
            </a:r>
            <a:endParaRPr lang="en-US" altLang="ko-KR" sz="14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8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439"/>
    </mc:Choice>
    <mc:Fallback xmlns="">
      <p:transition spd="slow" advTm="517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다단계 인덱스</a:t>
            </a:r>
            <a:endParaRPr lang="ko-KR" altLang="en-US" dirty="0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>
            <a:off x="1000076" y="3100374"/>
            <a:ext cx="1016000" cy="1155700"/>
          </a:xfrm>
          <a:custGeom>
            <a:avLst/>
            <a:gdLst/>
            <a:ahLst/>
            <a:cxnLst>
              <a:cxn ang="0">
                <a:pos x="88" y="1160"/>
              </a:cxn>
              <a:cxn ang="0">
                <a:pos x="88" y="0"/>
              </a:cxn>
              <a:cxn ang="0">
                <a:pos x="0" y="0"/>
              </a:cxn>
              <a:cxn ang="0">
                <a:pos x="0" y="1256"/>
              </a:cxn>
              <a:cxn ang="0">
                <a:pos x="1104" y="1256"/>
              </a:cxn>
              <a:cxn ang="0">
                <a:pos x="1104" y="1160"/>
              </a:cxn>
              <a:cxn ang="0">
                <a:pos x="88" y="1160"/>
              </a:cxn>
            </a:cxnLst>
            <a:rect l="0" t="0" r="r" b="b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33CCCC">
                  <a:gamma/>
                  <a:tint val="21176"/>
                  <a:invGamma/>
                </a:srgbClr>
              </a:gs>
              <a:gs pos="100000">
                <a:srgbClr val="33CCCC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>
            <a:spLocks/>
          </p:cNvSpPr>
          <p:nvPr/>
        </p:nvSpPr>
        <p:spPr bwMode="gray">
          <a:xfrm rot="10800000">
            <a:off x="7000868" y="1571613"/>
            <a:ext cx="1016000" cy="1155700"/>
          </a:xfrm>
          <a:custGeom>
            <a:avLst/>
            <a:gdLst/>
            <a:ahLst/>
            <a:cxnLst>
              <a:cxn ang="0">
                <a:pos x="88" y="1160"/>
              </a:cxn>
              <a:cxn ang="0">
                <a:pos x="88" y="0"/>
              </a:cxn>
              <a:cxn ang="0">
                <a:pos x="0" y="0"/>
              </a:cxn>
              <a:cxn ang="0">
                <a:pos x="0" y="1256"/>
              </a:cxn>
              <a:cxn ang="0">
                <a:pos x="1104" y="1256"/>
              </a:cxn>
              <a:cxn ang="0">
                <a:pos x="1104" y="1160"/>
              </a:cxn>
              <a:cxn ang="0">
                <a:pos x="88" y="1160"/>
              </a:cxn>
            </a:cxnLst>
            <a:rect l="0" t="0" r="r" b="b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33CCCC">
                  <a:gamma/>
                  <a:tint val="21176"/>
                  <a:invGamma/>
                </a:srgbClr>
              </a:gs>
              <a:gs pos="100000">
                <a:srgbClr val="33CCCC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1214414" y="1714488"/>
            <a:ext cx="6643710" cy="2314580"/>
          </a:xfrm>
          <a:prstGeom prst="rect">
            <a:avLst/>
          </a:prstGeom>
          <a:gradFill rotWithShape="1">
            <a:gsLst>
              <a:gs pos="0">
                <a:srgbClr val="009999">
                  <a:gamma/>
                  <a:shade val="46275"/>
                  <a:invGamma/>
                </a:srgbClr>
              </a:gs>
              <a:gs pos="50000">
                <a:srgbClr val="009999"/>
              </a:gs>
              <a:gs pos="100000">
                <a:srgbClr val="0099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인덱스 </a:t>
            </a:r>
            <a:r>
              <a:rPr lang="ko-KR" altLang="en-US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화일에</a:t>
            </a:r>
            <a:r>
              <a:rPr lang="ko-KR" altLang="en-US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대한 인덱스 </a:t>
            </a:r>
            <a:r>
              <a:rPr lang="ko-KR" altLang="en-US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화일을</a:t>
            </a:r>
            <a:r>
              <a:rPr lang="ko-KR" altLang="en-US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여러 단계로 구성한 인덱스</a:t>
            </a:r>
            <a:endParaRPr lang="en-US" altLang="ko-KR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 -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첫번째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단계 인덱스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 - </a:t>
            </a: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두번째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단계 인덱스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                 :</a:t>
            </a:r>
          </a:p>
          <a:p>
            <a:r>
              <a:rPr lang="en-US" altLang="ko-KR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 - 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최 상위 단계 인덱스</a:t>
            </a:r>
            <a:endParaRPr lang="en-US" altLang="ko-KR" sz="1800" dirty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1044551" y="5135579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 rot="10800000">
            <a:off x="6102326" y="445453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1214414" y="4643446"/>
            <a:ext cx="6629400" cy="1277951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특징</a:t>
            </a:r>
            <a:endParaRPr lang="en-US" altLang="ko-KR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105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buFontTx/>
              <a:buChar char="-"/>
            </a:pPr>
            <a:r>
              <a:rPr lang="ko-KR" altLang="en-US" sz="1800" dirty="0" err="1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탐색트리</a:t>
            </a:r>
            <a:r>
              <a:rPr lang="ko-KR" altLang="en-US" sz="1800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형태를 가짐</a:t>
            </a:r>
            <a:endParaRPr lang="en-US" altLang="ko-KR" sz="1800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  <a:p>
            <a:pPr algn="ctr"/>
            <a:endParaRPr lang="en-US" altLang="ko-KR" sz="14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5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24"/>
    </mc:Choice>
    <mc:Fallback xmlns="">
      <p:transition spd="slow" advTm="18522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48358B-34A0-4B94-9AFC-48F07A68D730}" type="slidenum">
              <a:rPr lang="ko-KR" altLang="en-US"/>
              <a:pPr/>
              <a:t>68</a:t>
            </a:fld>
            <a:endParaRPr lang="en-US" altLang="ko-KR"/>
          </a:p>
        </p:txBody>
      </p:sp>
      <p:pic>
        <p:nvPicPr>
          <p:cNvPr id="293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42976" y="727168"/>
            <a:ext cx="6456378" cy="5987980"/>
          </a:xfrm>
        </p:spPr>
      </p:pic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7258072" cy="628632"/>
          </a:xfrm>
        </p:spPr>
        <p:txBody>
          <a:bodyPr/>
          <a:lstStyle/>
          <a:p>
            <a:r>
              <a:rPr lang="en-US" altLang="ko-KR" sz="2400" b="1" dirty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2400" b="1" dirty="0">
                <a:latin typeface="HY동녘M" pitchFamily="18" charset="-127"/>
                <a:ea typeface="HY동녘M" pitchFamily="18" charset="-127"/>
              </a:rPr>
            </a:br>
            <a:r>
              <a:rPr lang="en-US" altLang="ko-KR" sz="2400" b="1" dirty="0" smtClean="0">
                <a:latin typeface="HY동녘M" pitchFamily="18" charset="-127"/>
                <a:ea typeface="HY동녘M" pitchFamily="18" charset="-127"/>
              </a:rPr>
              <a:t>2-</a:t>
            </a:r>
            <a:r>
              <a:rPr lang="ko-KR" altLang="en-US" sz="2400" b="1" dirty="0">
                <a:latin typeface="HY동녘M" pitchFamily="18" charset="-127"/>
                <a:ea typeface="HY동녘M" pitchFamily="18" charset="-127"/>
              </a:rPr>
              <a:t>단계 기본 </a:t>
            </a:r>
            <a:r>
              <a:rPr lang="ko-KR" altLang="en-US" sz="2400" b="1" dirty="0" smtClean="0">
                <a:latin typeface="HY동녘M" pitchFamily="18" charset="-127"/>
                <a:ea typeface="HY동녘M" pitchFamily="18" charset="-127"/>
              </a:rPr>
              <a:t>인덱스의 예</a:t>
            </a:r>
            <a:endParaRPr lang="en-US" altLang="ko-KR" sz="3600" b="1" dirty="0"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1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69"/>
    </mc:Choice>
    <mc:Fallback xmlns="">
      <p:transition spd="slow" advTm="123769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48358B-34A0-4B94-9AFC-48F07A68D730}" type="slidenum">
              <a:rPr lang="ko-KR" altLang="en-US"/>
              <a:pPr/>
              <a:t>69</a:t>
            </a:fld>
            <a:endParaRPr lang="en-US" altLang="ko-KR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04864" y="314316"/>
            <a:ext cx="7258072" cy="628632"/>
          </a:xfrm>
        </p:spPr>
        <p:txBody>
          <a:bodyPr/>
          <a:lstStyle/>
          <a:p>
            <a:r>
              <a:rPr lang="en-US" altLang="ko-KR" sz="3600" b="1" dirty="0" smtClean="0">
                <a:latin typeface="HY동녘M" pitchFamily="18" charset="-127"/>
                <a:ea typeface="HY동녘M" pitchFamily="18" charset="-127"/>
              </a:rPr>
              <a:t>1</a:t>
            </a:r>
            <a:r>
              <a:rPr lang="ko-KR" altLang="en-US" sz="3600" b="1" dirty="0" smtClean="0">
                <a:latin typeface="HY동녘M" pitchFamily="18" charset="-127"/>
                <a:ea typeface="HY동녘M" pitchFamily="18" charset="-127"/>
              </a:rPr>
              <a:t>단계 인덱스의 특징</a:t>
            </a:r>
            <a:endParaRPr lang="en-US" altLang="ko-KR" sz="4800" b="1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gray">
          <a:xfrm>
            <a:off x="107504" y="1874160"/>
            <a:ext cx="2232248" cy="840648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smtClean="0"/>
              <a:t>기본 인덱스 </a:t>
            </a:r>
            <a:r>
              <a:rPr lang="ko-KR" altLang="en-US" sz="2000" dirty="0" err="1" smtClean="0"/>
              <a:t>화일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375376" y="1874160"/>
            <a:ext cx="249932" cy="86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gray">
          <a:xfrm>
            <a:off x="2672305" y="1874159"/>
            <a:ext cx="1093883" cy="84064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smtClean="0"/>
              <a:t>정렬</a:t>
            </a:r>
            <a:r>
              <a:rPr lang="en-US" altLang="ko-KR" sz="2000" dirty="0" smtClean="0"/>
              <a:t>O</a:t>
            </a:r>
          </a:p>
          <a:p>
            <a:pPr algn="ctr"/>
            <a:r>
              <a:rPr lang="ko-KR" altLang="en-US" sz="2000" dirty="0" smtClean="0"/>
              <a:t>중복</a:t>
            </a:r>
            <a:r>
              <a:rPr lang="en-US" altLang="ko-KR" sz="2000" dirty="0" smtClean="0"/>
              <a:t>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107504" y="2846721"/>
            <a:ext cx="2232248" cy="840648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err="1" smtClean="0"/>
              <a:t>클러스터링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 인덱스 </a:t>
            </a:r>
            <a:r>
              <a:rPr lang="ko-KR" altLang="en-US" sz="2000" dirty="0" err="1" smtClean="0"/>
              <a:t>화일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375376" y="2846721"/>
            <a:ext cx="249932" cy="86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gray">
          <a:xfrm>
            <a:off x="2672305" y="2846720"/>
            <a:ext cx="1093883" cy="84064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smtClean="0"/>
              <a:t>정렬</a:t>
            </a:r>
            <a:r>
              <a:rPr lang="en-US" altLang="ko-KR" sz="2000" dirty="0" smtClean="0"/>
              <a:t>O</a:t>
            </a:r>
          </a:p>
          <a:p>
            <a:pPr algn="ctr"/>
            <a:r>
              <a:rPr lang="ko-KR" altLang="en-US" sz="2000" dirty="0" smtClean="0"/>
              <a:t>중복</a:t>
            </a:r>
            <a:r>
              <a:rPr lang="en-US" altLang="ko-KR" sz="2000" dirty="0" smtClean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gray">
          <a:xfrm>
            <a:off x="107504" y="3819282"/>
            <a:ext cx="2232248" cy="840648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err="1" smtClean="0"/>
              <a:t>첫번째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보조인덱스 </a:t>
            </a:r>
            <a:r>
              <a:rPr lang="ko-KR" altLang="en-US" sz="2000" dirty="0" err="1" smtClean="0"/>
              <a:t>화일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375376" y="3819282"/>
            <a:ext cx="249932" cy="86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gray">
          <a:xfrm>
            <a:off x="2672305" y="3819281"/>
            <a:ext cx="1093883" cy="84064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smtClean="0"/>
              <a:t>정렬</a:t>
            </a:r>
            <a:r>
              <a:rPr lang="en-US" altLang="ko-KR" sz="2000" dirty="0" smtClean="0"/>
              <a:t>O</a:t>
            </a:r>
          </a:p>
          <a:p>
            <a:pPr algn="ctr"/>
            <a:r>
              <a:rPr lang="ko-KR" altLang="en-US" sz="2000" dirty="0" smtClean="0"/>
              <a:t>중복</a:t>
            </a:r>
            <a:r>
              <a:rPr lang="en-US" altLang="ko-KR" sz="2000" dirty="0" smtClean="0"/>
              <a:t>X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gray">
          <a:xfrm>
            <a:off x="107504" y="4791843"/>
            <a:ext cx="2232248" cy="840648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err="1" smtClean="0"/>
              <a:t>두번째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보조인덱스 </a:t>
            </a:r>
            <a:r>
              <a:rPr lang="ko-KR" altLang="en-US" sz="2000" dirty="0" err="1" smtClean="0"/>
              <a:t>화일</a:t>
            </a:r>
            <a:endParaRPr lang="en-US" altLang="ko-KR" sz="1200" dirty="0" smtClean="0">
              <a:solidFill>
                <a:srgbClr val="FFFFFF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375376" y="4791843"/>
            <a:ext cx="249932" cy="86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gray">
          <a:xfrm>
            <a:off x="2672305" y="4791842"/>
            <a:ext cx="1093883" cy="84064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ko-KR" altLang="en-US" sz="2000" dirty="0" smtClean="0"/>
              <a:t>정렬</a:t>
            </a:r>
            <a:r>
              <a:rPr lang="en-US" altLang="ko-KR" sz="2000" dirty="0" smtClean="0"/>
              <a:t>O</a:t>
            </a:r>
          </a:p>
          <a:p>
            <a:pPr algn="ctr"/>
            <a:r>
              <a:rPr lang="ko-KR" altLang="en-US" sz="2000" dirty="0" smtClean="0"/>
              <a:t>중복</a:t>
            </a:r>
            <a:r>
              <a:rPr lang="en-US" altLang="ko-KR" sz="2000" dirty="0" smtClean="0"/>
              <a:t>X</a:t>
            </a: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923928" y="1108935"/>
            <a:ext cx="3084398" cy="3175166"/>
          </a:xfr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108935"/>
            <a:ext cx="3301457" cy="317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3186" y="3687369"/>
            <a:ext cx="3808704" cy="316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4005064"/>
            <a:ext cx="3329820" cy="2863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3"/>
          <p:cNvGrpSpPr/>
          <p:nvPr/>
        </p:nvGrpSpPr>
        <p:grpSpPr>
          <a:xfrm>
            <a:off x="3913545" y="2171663"/>
            <a:ext cx="4618895" cy="3078733"/>
            <a:chOff x="3913545" y="2171663"/>
            <a:chExt cx="4618895" cy="3078733"/>
          </a:xfrm>
          <a:solidFill>
            <a:srgbClr val="008000"/>
          </a:solidFill>
        </p:grpSpPr>
        <p:sp>
          <p:nvSpPr>
            <p:cNvPr id="23" name="Rectangle 8"/>
            <p:cNvSpPr>
              <a:spLocks noChangeArrowheads="1"/>
            </p:cNvSpPr>
            <p:nvPr/>
          </p:nvSpPr>
          <p:spPr bwMode="gray">
            <a:xfrm>
              <a:off x="4691376" y="2171663"/>
              <a:ext cx="3841064" cy="3078733"/>
            </a:xfrm>
            <a:prstGeom prst="rect">
              <a:avLst/>
            </a:prstGeom>
            <a:grpFill/>
            <a:ln w="254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altLang="ko-KR" sz="2000" dirty="0" smtClean="0"/>
                <a:t>2</a:t>
              </a:r>
              <a:r>
                <a:rPr lang="ko-KR" altLang="en-US" sz="2000" dirty="0" smtClean="0"/>
                <a:t>단계 인덱스는 기본 인덱스</a:t>
              </a:r>
              <a:endParaRPr lang="en-US" altLang="ko-KR" sz="1200" dirty="0" smtClean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3913545" y="2337890"/>
              <a:ext cx="677472" cy="2662378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17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369"/>
    </mc:Choice>
    <mc:Fallback xmlns="">
      <p:transition spd="slow" advTm="237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연결리스트 구조로 데이터 </a:t>
              </a:r>
              <a:r>
                <a:rPr lang="ko-KR" altLang="en-US" sz="32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화일을</a:t>
              </a:r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만들 수 있을까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</a:p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문제점은 무엇인가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20272" y="3501008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>
            <a:off x="7236296" y="3546727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020272" y="3657999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>
            <a:off x="7236296" y="3703718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20272" y="3814990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2"/>
          </p:cNvCxnSpPr>
          <p:nvPr/>
        </p:nvCxnSpPr>
        <p:spPr>
          <a:xfrm>
            <a:off x="7236296" y="3860709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20272" y="3971981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>
            <a:off x="7236296" y="4017700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020272" y="4128972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>
            <a:off x="7236296" y="4174691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020272" y="4285963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2"/>
          </p:cNvCxnSpPr>
          <p:nvPr/>
        </p:nvCxnSpPr>
        <p:spPr>
          <a:xfrm>
            <a:off x="7236296" y="4331682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20272" y="4442954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</p:cNvCxnSpPr>
          <p:nvPr/>
        </p:nvCxnSpPr>
        <p:spPr>
          <a:xfrm>
            <a:off x="7236296" y="4488673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020272" y="4599945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3" idx="2"/>
          </p:cNvCxnSpPr>
          <p:nvPr/>
        </p:nvCxnSpPr>
        <p:spPr>
          <a:xfrm>
            <a:off x="7236296" y="4645664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020272" y="4756936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</p:cNvCxnSpPr>
          <p:nvPr/>
        </p:nvCxnSpPr>
        <p:spPr>
          <a:xfrm>
            <a:off x="7236296" y="4802655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20272" y="4913927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2"/>
          </p:cNvCxnSpPr>
          <p:nvPr/>
        </p:nvCxnSpPr>
        <p:spPr>
          <a:xfrm>
            <a:off x="7236296" y="4959646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020272" y="5070918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2"/>
          </p:cNvCxnSpPr>
          <p:nvPr/>
        </p:nvCxnSpPr>
        <p:spPr>
          <a:xfrm>
            <a:off x="7236296" y="5116637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020272" y="5227909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2"/>
          </p:cNvCxnSpPr>
          <p:nvPr/>
        </p:nvCxnSpPr>
        <p:spPr>
          <a:xfrm>
            <a:off x="7236296" y="5273628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020272" y="5384900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2"/>
          </p:cNvCxnSpPr>
          <p:nvPr/>
        </p:nvCxnSpPr>
        <p:spPr>
          <a:xfrm>
            <a:off x="7236296" y="5430619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020272" y="5541891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2"/>
          </p:cNvCxnSpPr>
          <p:nvPr/>
        </p:nvCxnSpPr>
        <p:spPr>
          <a:xfrm>
            <a:off x="7236296" y="5587610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020272" y="5698882"/>
            <a:ext cx="4320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>
            <a:off x="7236296" y="5744601"/>
            <a:ext cx="0" cy="9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80927" y="1763893"/>
            <a:ext cx="4463082" cy="1953140"/>
            <a:chOff x="1189038" y="2022936"/>
            <a:chExt cx="7153275" cy="2947527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022936"/>
              <a:ext cx="6800849" cy="17185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다단계 인덱스의 성능은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어느 정도일까</a:t>
              </a:r>
              <a:r>
                <a:rPr lang="en-US" altLang="ko-KR" sz="2000" dirty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979712" y="1484784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2097187" y="1394296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08818" y="1409344"/>
            <a:ext cx="3808095" cy="5043992"/>
          </a:xfrm>
        </p:spPr>
      </p:pic>
      <p:sp>
        <p:nvSpPr>
          <p:cNvPr id="45" name="Rectangle 8"/>
          <p:cNvSpPr>
            <a:spLocks noChangeArrowheads="1"/>
          </p:cNvSpPr>
          <p:nvPr/>
        </p:nvSpPr>
        <p:spPr bwMode="gray">
          <a:xfrm>
            <a:off x="7380312" y="2224559"/>
            <a:ext cx="1691680" cy="576064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ko-KR" sz="1200" dirty="0" smtClean="0"/>
              <a:t>bf 100</a:t>
            </a:r>
          </a:p>
          <a:p>
            <a:pPr algn="ctr"/>
            <a:r>
              <a:rPr lang="ko-KR" altLang="en-US" sz="1200" dirty="0" smtClean="0"/>
              <a:t>레코드</a:t>
            </a:r>
            <a:r>
              <a:rPr lang="en-US" altLang="ko-KR" sz="1200" dirty="0" smtClean="0"/>
              <a:t>100,000,000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algn="ctr"/>
            <a:r>
              <a:rPr lang="ko-KR" altLang="en-US" sz="1200" dirty="0"/>
              <a:t>블록 </a:t>
            </a:r>
            <a:r>
              <a:rPr lang="en-US" altLang="ko-KR" sz="1200" dirty="0" smtClean="0"/>
              <a:t>1,000,000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gray">
          <a:xfrm>
            <a:off x="5868144" y="2902666"/>
            <a:ext cx="1691680" cy="576064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ko-KR" sz="1200" dirty="0" smtClean="0"/>
              <a:t>bf 100</a:t>
            </a:r>
          </a:p>
          <a:p>
            <a:pPr algn="ctr"/>
            <a:r>
              <a:rPr lang="ko-KR" altLang="en-US" sz="1200" dirty="0" smtClean="0"/>
              <a:t>레코드</a:t>
            </a:r>
            <a:r>
              <a:rPr lang="en-US" altLang="ko-KR" sz="1200" dirty="0" smtClean="0"/>
              <a:t>1,000,000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algn="ctr"/>
            <a:r>
              <a:rPr lang="ko-KR" altLang="en-US" sz="1200" dirty="0"/>
              <a:t>블록 </a:t>
            </a:r>
            <a:r>
              <a:rPr lang="en-US" altLang="ko-KR" sz="1200" dirty="0" smtClean="0"/>
              <a:t>10,000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gray">
          <a:xfrm>
            <a:off x="4307899" y="3974102"/>
            <a:ext cx="1691680" cy="576064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ko-KR" sz="1200" dirty="0" smtClean="0"/>
              <a:t>bf 100</a:t>
            </a:r>
          </a:p>
          <a:p>
            <a:pPr algn="ctr"/>
            <a:r>
              <a:rPr lang="ko-KR" altLang="en-US" sz="1200" dirty="0" smtClean="0"/>
              <a:t>레코드</a:t>
            </a:r>
            <a:r>
              <a:rPr lang="en-US" altLang="ko-KR" sz="1200" dirty="0" smtClean="0"/>
              <a:t>10,000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algn="ctr"/>
            <a:r>
              <a:rPr lang="ko-KR" altLang="en-US" sz="1200" dirty="0"/>
              <a:t>블록 </a:t>
            </a:r>
            <a:r>
              <a:rPr lang="en-US" altLang="ko-KR" sz="1200" dirty="0" smtClean="0"/>
              <a:t>100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gray">
          <a:xfrm>
            <a:off x="2408308" y="4797152"/>
            <a:ext cx="1691680" cy="576064"/>
          </a:xfrm>
          <a:prstGeom prst="rect">
            <a:avLst/>
          </a:prstGeom>
          <a:solidFill>
            <a:srgbClr val="86B6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ko-KR" sz="1200" dirty="0" smtClean="0"/>
              <a:t>bf 100</a:t>
            </a:r>
          </a:p>
          <a:p>
            <a:pPr algn="ctr"/>
            <a:r>
              <a:rPr lang="ko-KR" altLang="en-US" sz="1200" dirty="0" smtClean="0"/>
              <a:t>레코드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algn="ctr"/>
            <a:r>
              <a:rPr lang="ko-KR" altLang="en-US" sz="1200" dirty="0"/>
              <a:t>블록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</a:t>
            </a:r>
            <a:endParaRPr lang="en-US" altLang="ko-KR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92"/>
    </mc:Choice>
    <mc:Fallback xmlns="">
      <p:transition spd="slow" advTm="25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80927" y="1763893"/>
            <a:ext cx="4463082" cy="1953140"/>
            <a:chOff x="1189038" y="2022936"/>
            <a:chExt cx="7153275" cy="2947527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022936"/>
              <a:ext cx="6800849" cy="13730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다단계 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대한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연산 방법을 생각해보자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인덱스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사용할 수 있는가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979712" y="1484784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2097187" y="1394296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08818" y="1409344"/>
            <a:ext cx="3808095" cy="5043992"/>
          </a:xfrm>
        </p:spPr>
      </p:pic>
    </p:spTree>
    <p:extLst>
      <p:ext uri="{BB962C8B-B14F-4D97-AF65-F5344CB8AC3E}">
        <p14:creationId xmlns:p14="http://schemas.microsoft.com/office/powerpoint/2010/main" val="7672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77"/>
    </mc:Choice>
    <mc:Fallback xmlns="">
      <p:transition spd="slow" advTm="151577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80927" y="1763893"/>
            <a:ext cx="4463082" cy="1953140"/>
            <a:chOff x="1189038" y="2022936"/>
            <a:chExt cx="7153275" cy="2947527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022936"/>
              <a:ext cx="6800849" cy="13730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다단계 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대한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연산 방법을 생각해보자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인덱스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사용할 수 있는가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979712" y="1484784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2097187" y="1394296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08818" y="1409344"/>
            <a:ext cx="3808095" cy="5043992"/>
          </a:xfrm>
        </p:spPr>
      </p:pic>
    </p:spTree>
    <p:extLst>
      <p:ext uri="{BB962C8B-B14F-4D97-AF65-F5344CB8AC3E}">
        <p14:creationId xmlns:p14="http://schemas.microsoft.com/office/powerpoint/2010/main" val="20421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22"/>
    </mc:Choice>
    <mc:Fallback xmlns="">
      <p:transition spd="slow" advTm="207722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80927" y="1763893"/>
            <a:ext cx="4463082" cy="1953140"/>
            <a:chOff x="1189038" y="2022936"/>
            <a:chExt cx="7153275" cy="2947527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022936"/>
              <a:ext cx="6800849" cy="13730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다단계 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대한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연산 방법을 생각해보자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인덱스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사용할 수 있는가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979712" y="1484784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2097187" y="1394296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08818" y="1409344"/>
            <a:ext cx="3808095" cy="5043992"/>
          </a:xfrm>
        </p:spPr>
      </p:pic>
      <p:grpSp>
        <p:nvGrpSpPr>
          <p:cNvPr id="6" name="그룹 5"/>
          <p:cNvGrpSpPr/>
          <p:nvPr/>
        </p:nvGrpSpPr>
        <p:grpSpPr>
          <a:xfrm>
            <a:off x="285903" y="4220104"/>
            <a:ext cx="4502121" cy="393802"/>
            <a:chOff x="285903" y="4220104"/>
            <a:chExt cx="4502121" cy="393802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85903" y="4307699"/>
              <a:ext cx="4502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55576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71601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86670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1560" y="4336907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4336906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2652" y="433690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15</a:t>
              </a:r>
              <a:endParaRPr lang="ko-KR" altLang="en-US" dirty="0"/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1469279" y="430641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289749" y="433561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24</a:t>
              </a:r>
              <a:endParaRPr lang="ko-KR" altLang="en-US" dirty="0"/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1729160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1945185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160254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554071" y="4330763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35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765656" y="4330762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39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5163" y="4330761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44</a:t>
              </a:r>
              <a:endParaRPr lang="ko-KR" altLang="en-US" dirty="0"/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442863" y="430026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263333" y="432947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51</a:t>
              </a:r>
              <a:endParaRPr lang="ko-KR" altLang="en-US" dirty="0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3859996" y="429753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684905" y="432673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80</a:t>
              </a:r>
              <a:endParaRPr lang="ko-KR" altLang="en-US" dirty="0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4142605" y="429624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963075" y="4325453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85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755576" y="4227117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729160" y="4225412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4142605" y="4220104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2632253" y="430641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452723" y="433561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55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2632223" y="4228982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85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23"/>
    </mc:Choice>
    <mc:Fallback xmlns="">
      <p:transition spd="slow" advTm="487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80927" y="1763893"/>
            <a:ext cx="4463082" cy="1953140"/>
            <a:chOff x="1189038" y="2022936"/>
            <a:chExt cx="7153275" cy="2947527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357290" y="2022936"/>
              <a:ext cx="6800849" cy="13730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514350" indent="-514350"/>
              <a:endParaRPr lang="en-US" altLang="ko-KR" sz="28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다단계 인덱스 </a:t>
              </a:r>
              <a:r>
                <a:rPr lang="ko-KR" altLang="en-US" sz="2000" dirty="0" err="1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화일에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대한 </a:t>
              </a:r>
              <a:endParaRPr lang="en-US" altLang="ko-KR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레코드 연산 방법을 생각해보자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.</a:t>
              </a:r>
            </a:p>
            <a:p>
              <a:pPr marL="514350" indent="-514350" algn="ctr"/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이 인덱스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사용할 수 있는가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?</a:t>
              </a:r>
              <a:endParaRPr lang="en-US" altLang="ko-KR" sz="28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979712" y="1484784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2097187" y="1394296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08818" y="1409344"/>
            <a:ext cx="3808095" cy="5043992"/>
          </a:xfrm>
        </p:spPr>
      </p:pic>
      <p:grpSp>
        <p:nvGrpSpPr>
          <p:cNvPr id="6" name="그룹 5"/>
          <p:cNvGrpSpPr/>
          <p:nvPr/>
        </p:nvGrpSpPr>
        <p:grpSpPr>
          <a:xfrm>
            <a:off x="285903" y="4220104"/>
            <a:ext cx="4502121" cy="393802"/>
            <a:chOff x="285903" y="4220104"/>
            <a:chExt cx="4502121" cy="393802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85903" y="4307699"/>
              <a:ext cx="45021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55576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71601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86670" y="430769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1560" y="4336907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4336906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2652" y="433690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15</a:t>
              </a:r>
              <a:endParaRPr lang="ko-KR" altLang="en-US" dirty="0"/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1469279" y="430641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289749" y="433561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24</a:t>
              </a:r>
              <a:endParaRPr lang="ko-KR" altLang="en-US" dirty="0"/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1729160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1945185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160254" y="4301555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554071" y="4330763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35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765656" y="4330762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39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5163" y="4330761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44</a:t>
              </a:r>
              <a:endParaRPr lang="ko-KR" altLang="en-US" dirty="0"/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442863" y="4300269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263333" y="432947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51</a:t>
              </a:r>
              <a:endParaRPr lang="ko-KR" altLang="en-US" dirty="0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3859996" y="429753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684905" y="432673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80</a:t>
              </a:r>
              <a:endParaRPr lang="ko-KR" altLang="en-US" dirty="0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4142605" y="4296247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963075" y="4325453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85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755576" y="4227117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729160" y="4225412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4142605" y="4220104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2632253" y="4306413"/>
              <a:ext cx="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452723" y="4335619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55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2632223" y="4228982"/>
              <a:ext cx="0" cy="72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06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125"/>
    </mc:Choice>
    <mc:Fallback xmlns="">
      <p:transition spd="slow" advTm="466125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1E9705-5384-4001-BCA6-96F54B7630CB}" type="slidenum">
              <a:rPr lang="ko-KR" altLang="en-US"/>
              <a:pPr/>
              <a:t>75</a:t>
            </a:fld>
            <a:endParaRPr lang="en-US" altLang="ko-KR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85728"/>
            <a:ext cx="8821612" cy="785810"/>
          </a:xfrm>
        </p:spPr>
        <p:txBody>
          <a:bodyPr/>
          <a:lstStyle/>
          <a:p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ko-KR" altLang="en-US" sz="2800" b="1" dirty="0" err="1"/>
              <a:t>서브트리에</a:t>
            </a:r>
            <a:r>
              <a:rPr lang="ko-KR" altLang="en-US" sz="2800" b="1" dirty="0"/>
              <a:t> 대한 포인터를 갖는 탐색 </a:t>
            </a:r>
            <a:r>
              <a:rPr lang="ko-KR" altLang="en-US" sz="2800" b="1" dirty="0" err="1"/>
              <a:t>트리의</a:t>
            </a:r>
            <a:r>
              <a:rPr lang="ko-KR" altLang="en-US" sz="2800" b="1" dirty="0"/>
              <a:t> 한 </a:t>
            </a:r>
            <a:r>
              <a:rPr lang="ko-KR" altLang="en-US" sz="2800" b="1" dirty="0" err="1"/>
              <a:t>노드</a:t>
            </a:r>
            <a:endParaRPr lang="ko-KR" altLang="en-US" b="1" dirty="0"/>
          </a:p>
        </p:txBody>
      </p:sp>
      <p:pic>
        <p:nvPicPr>
          <p:cNvPr id="322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14348" y="2571744"/>
            <a:ext cx="7772400" cy="2170113"/>
          </a:xfrm>
          <a:noFill/>
        </p:spPr>
      </p:pic>
    </p:spTree>
    <p:extLst>
      <p:ext uri="{BB962C8B-B14F-4D97-AF65-F5344CB8AC3E}">
        <p14:creationId xmlns:p14="http://schemas.microsoft.com/office/powerpoint/2010/main" val="38895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86"/>
    </mc:Choice>
    <mc:Fallback xmlns="">
      <p:transition spd="slow" advTm="268786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45EA12-81D1-42CB-A616-CBC2FA56B9DF}" type="slidenum">
              <a:rPr lang="ko-KR" altLang="en-US"/>
              <a:pPr/>
              <a:t>76</a:t>
            </a:fld>
            <a:endParaRPr lang="en-US" altLang="ko-KR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290" y="142852"/>
            <a:ext cx="7173912" cy="1143000"/>
          </a:xfrm>
        </p:spPr>
        <p:txBody>
          <a:bodyPr/>
          <a:lstStyle/>
          <a:p>
            <a:r>
              <a:rPr lang="ko-KR" altLang="en-US" sz="3600" b="1" dirty="0" smtClean="0">
                <a:latin typeface="HY동녘M" pitchFamily="18" charset="-127"/>
                <a:ea typeface="HY동녘M" pitchFamily="18" charset="-127"/>
              </a:rPr>
              <a:t>차수가 </a:t>
            </a:r>
            <a:r>
              <a:rPr lang="en-US" altLang="ko-KR" sz="3600" b="1" dirty="0">
                <a:latin typeface="HY동녘M" pitchFamily="18" charset="-127"/>
                <a:ea typeface="HY동녘M" pitchFamily="18" charset="-127"/>
              </a:rPr>
              <a:t>p = 3</a:t>
            </a:r>
            <a:r>
              <a:rPr lang="ko-KR" altLang="en-US" sz="3600" b="1" dirty="0">
                <a:latin typeface="HY동녘M" pitchFamily="18" charset="-127"/>
                <a:ea typeface="HY동녘M" pitchFamily="18" charset="-127"/>
              </a:rPr>
              <a:t>인 탐색 트리</a:t>
            </a:r>
            <a:endParaRPr lang="ko-KR" altLang="en-US" sz="4800" b="1" dirty="0"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3235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5800" y="2387600"/>
            <a:ext cx="8048625" cy="3190875"/>
          </a:xfrm>
          <a:noFill/>
        </p:spPr>
      </p:pic>
    </p:spTree>
    <p:extLst>
      <p:ext uri="{BB962C8B-B14F-4D97-AF65-F5344CB8AC3E}">
        <p14:creationId xmlns:p14="http://schemas.microsoft.com/office/powerpoint/2010/main" val="8922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99"/>
    </mc:Choice>
    <mc:Fallback xmlns="">
      <p:transition spd="slow" advTm="45399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1E9705-5384-4001-BCA6-96F54B7630CB}" type="slidenum">
              <a:rPr lang="ko-KR" altLang="en-US"/>
              <a:pPr/>
              <a:t>77</a:t>
            </a:fld>
            <a:endParaRPr lang="en-US" altLang="ko-KR"/>
          </a:p>
        </p:txBody>
      </p:sp>
      <p:pic>
        <p:nvPicPr>
          <p:cNvPr id="322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23528" y="1556792"/>
            <a:ext cx="4865764" cy="1358558"/>
          </a:xfr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8818" y="1409344"/>
            <a:ext cx="3808095" cy="504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43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46"/>
    </mc:Choice>
    <mc:Fallback xmlns="">
      <p:transition spd="slow" advTm="307846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B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트리 또는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B+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트리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571604" y="1809744"/>
            <a:ext cx="5951539" cy="555625"/>
            <a:chOff x="1248" y="1152"/>
            <a:chExt cx="3749" cy="350"/>
          </a:xfrm>
        </p:grpSpPr>
        <p:sp>
          <p:nvSpPr>
            <p:cNvPr id="5" name="Line 29"/>
            <p:cNvSpPr>
              <a:spLocks noChangeShapeType="1"/>
            </p:cNvSpPr>
            <p:nvPr/>
          </p:nvSpPr>
          <p:spPr bwMode="auto">
            <a:xfrm>
              <a:off x="1440" y="15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 rot="3419336">
              <a:off x="1261" y="113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54D060"/>
                </a:gs>
                <a:gs pos="100000">
                  <a:srgbClr val="54D06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4D060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2013" y="1182"/>
              <a:ext cx="2984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err="1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노드에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여분의 공간을 허용</a:t>
              </a:r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(50%)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gray">
            <a:xfrm>
              <a:off x="1296" y="116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1</a:t>
              </a: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1571604" y="2571744"/>
            <a:ext cx="6519863" cy="555625"/>
            <a:chOff x="1248" y="1632"/>
            <a:chExt cx="4107" cy="350"/>
          </a:xfrm>
        </p:grpSpPr>
        <p:sp>
          <p:nvSpPr>
            <p:cNvPr id="10" name="Line 35"/>
            <p:cNvSpPr>
              <a:spLocks noChangeShapeType="1"/>
            </p:cNvSpPr>
            <p:nvPr/>
          </p:nvSpPr>
          <p:spPr bwMode="auto">
            <a:xfrm>
              <a:off x="1440" y="198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/>
          </p:nvSpPr>
          <p:spPr bwMode="gray">
            <a:xfrm rot="3419336">
              <a:off x="1261" y="161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8E97EE"/>
                </a:gs>
                <a:gs pos="100000">
                  <a:srgbClr val="8E97EE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E97EE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2" name="Text Box 36"/>
            <p:cNvSpPr txBox="1">
              <a:spLocks noChangeArrowheads="1"/>
            </p:cNvSpPr>
            <p:nvPr/>
          </p:nvSpPr>
          <p:spPr bwMode="auto">
            <a:xfrm>
              <a:off x="2013" y="1677"/>
              <a:ext cx="334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삽입</a:t>
              </a:r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삭제 시 분할 및 병합 발생 가능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gray">
            <a:xfrm>
              <a:off x="1296" y="164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2</a:t>
              </a:r>
            </a:p>
          </p:txBody>
        </p:sp>
      </p:grpSp>
      <p:grpSp>
        <p:nvGrpSpPr>
          <p:cNvPr id="14" name="Group 60"/>
          <p:cNvGrpSpPr>
            <a:grpSpLocks/>
          </p:cNvGrpSpPr>
          <p:nvPr/>
        </p:nvGrpSpPr>
        <p:grpSpPr bwMode="auto">
          <a:xfrm>
            <a:off x="1571604" y="3463919"/>
            <a:ext cx="6313488" cy="555625"/>
            <a:chOff x="1248" y="2194"/>
            <a:chExt cx="3977" cy="350"/>
          </a:xfrm>
        </p:grpSpPr>
        <p:sp>
          <p:nvSpPr>
            <p:cNvPr id="15" name="Line 40"/>
            <p:cNvSpPr>
              <a:spLocks noChangeShapeType="1"/>
            </p:cNvSpPr>
            <p:nvPr/>
          </p:nvSpPr>
          <p:spPr bwMode="auto">
            <a:xfrm>
              <a:off x="1440" y="254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6" name="Rectangle 39"/>
            <p:cNvSpPr>
              <a:spLocks noChangeArrowheads="1"/>
            </p:cNvSpPr>
            <p:nvPr/>
          </p:nvSpPr>
          <p:spPr bwMode="gray">
            <a:xfrm rot="3419336">
              <a:off x="1261" y="2181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4383E1"/>
                </a:gs>
                <a:gs pos="100000">
                  <a:srgbClr val="438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4383E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7" name="Text Box 41"/>
            <p:cNvSpPr txBox="1">
              <a:spLocks noChangeArrowheads="1"/>
            </p:cNvSpPr>
            <p:nvPr/>
          </p:nvSpPr>
          <p:spPr bwMode="auto">
            <a:xfrm>
              <a:off x="2013" y="2217"/>
              <a:ext cx="321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분할</a:t>
              </a:r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병합은 상위 </a:t>
              </a:r>
              <a:r>
                <a:rPr lang="ko-KR" altLang="en-US" dirty="0" err="1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노드로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전파 가능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gray">
            <a:xfrm>
              <a:off x="1296" y="2208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3</a:t>
              </a:r>
            </a:p>
          </p:txBody>
        </p:sp>
      </p:grpSp>
      <p:grpSp>
        <p:nvGrpSpPr>
          <p:cNvPr id="19" name="Group 61"/>
          <p:cNvGrpSpPr>
            <a:grpSpLocks/>
          </p:cNvGrpSpPr>
          <p:nvPr/>
        </p:nvGrpSpPr>
        <p:grpSpPr bwMode="auto">
          <a:xfrm>
            <a:off x="1571604" y="4302119"/>
            <a:ext cx="6929440" cy="555625"/>
            <a:chOff x="1248" y="2722"/>
            <a:chExt cx="4365" cy="350"/>
          </a:xfrm>
        </p:grpSpPr>
        <p:sp>
          <p:nvSpPr>
            <p:cNvPr id="20" name="Line 45"/>
            <p:cNvSpPr>
              <a:spLocks noChangeShapeType="1"/>
            </p:cNvSpPr>
            <p:nvPr/>
          </p:nvSpPr>
          <p:spPr bwMode="auto">
            <a:xfrm>
              <a:off x="1440" y="307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1" name="Rectangle 44"/>
            <p:cNvSpPr>
              <a:spLocks noChangeArrowheads="1"/>
            </p:cNvSpPr>
            <p:nvPr/>
          </p:nvSpPr>
          <p:spPr bwMode="gray">
            <a:xfrm rot="3419336">
              <a:off x="1261" y="270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28A5C"/>
                </a:gs>
                <a:gs pos="100000">
                  <a:srgbClr val="F28A5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28A5C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2" name="Text Box 46"/>
            <p:cNvSpPr txBox="1">
              <a:spLocks noChangeArrowheads="1"/>
            </p:cNvSpPr>
            <p:nvPr/>
          </p:nvSpPr>
          <p:spPr bwMode="auto">
            <a:xfrm>
              <a:off x="2041" y="2757"/>
              <a:ext cx="357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B+</a:t>
              </a:r>
              <a:r>
                <a:rPr lang="ko-KR" altLang="en-US" dirty="0" err="1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트리는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리프에만</a:t>
              </a:r>
              <a:r>
                <a:rPr lang="ko-KR" altLang="en-US" dirty="0" smtClean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데이터 포인터 존재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3" name="Text Box 47"/>
            <p:cNvSpPr txBox="1">
              <a:spLocks noChangeArrowheads="1"/>
            </p:cNvSpPr>
            <p:nvPr/>
          </p:nvSpPr>
          <p:spPr bwMode="gray">
            <a:xfrm>
              <a:off x="1296" y="273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4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59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178"/>
    </mc:Choice>
    <mc:Fallback xmlns="">
      <p:transition spd="slow" advTm="28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 </a:t>
            </a:r>
            <a:r>
              <a:rPr lang="ko-KR" altLang="en-US" dirty="0" smtClean="0"/>
              <a:t>트리 삽입알고리즘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714488"/>
            <a:ext cx="785818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60000"/>
              </a:spcBef>
              <a:buFontTx/>
              <a:buChar char="–"/>
            </a:pP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트리는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단계 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0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에서 하나의 루트노드로 시작한다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루트노드가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가득 찬  경우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트리에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다른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엔트리를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삽입하고자 하면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루트노드를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단계 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1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의 두개의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노드들로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분할한다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중간값만이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루트노드에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남아 있고 다른 값들은 두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노드들에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균등하게 나누어 저장한다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ct val="60000"/>
              </a:spcBef>
              <a:buFontTx/>
              <a:buChar char="–"/>
            </a:pP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비루트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(</a:t>
            </a:r>
            <a:r>
              <a:rPr lang="en-US" altLang="ko-KR" sz="1800" dirty="0" err="1" smtClean="0">
                <a:latin typeface="HY동녘M" pitchFamily="18" charset="-127"/>
                <a:ea typeface="HY동녘M" pitchFamily="18" charset="-127"/>
              </a:rPr>
              <a:t>nonroot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 node)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가 가득 찬 경우 새로운 엔트리를 삽입하면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, 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그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노드는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같은 단계의 두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노드들로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분할하여 저장하고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중간값은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분할된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노드들에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대한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두개의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포인터들을 갖는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부모노드로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옮긴다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ct val="60000"/>
              </a:spcBef>
              <a:buFontTx/>
              <a:buChar char="–"/>
            </a:pP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이런 분할 과정은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루트노드까지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계속할 수 있으며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,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루트노드를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분할하면 새로운 단계가 생성된다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ct val="60000"/>
              </a:spcBef>
              <a:buFontTx/>
              <a:buChar char="–"/>
            </a:pP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하나의 값을 삭제할 때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노드의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반 이상이 비게 되면 두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이웃노드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(neighboring node)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끼리 결합한다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이러한 과정도 루트까지 계속할 수 있다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  <a:endParaRPr lang="en-US" altLang="ko-KR" sz="1800" dirty="0"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2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58"/>
    </mc:Choice>
    <mc:Fallback xmlns="">
      <p:transition spd="slow" advTm="2769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42976" y="2112963"/>
            <a:ext cx="7560840" cy="2959111"/>
            <a:chOff x="1187624" y="2112963"/>
            <a:chExt cx="7154689" cy="2857500"/>
          </a:xfrm>
        </p:grpSpPr>
        <p:sp>
          <p:nvSpPr>
            <p:cNvPr id="14339" name="AutoShape 81"/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0" name="AutoShape 82"/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1" name="AutoShape 83"/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2" name="AutoShape 84"/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44" name="Text Box 92"/>
            <p:cNvSpPr txBox="1">
              <a:spLocks noChangeArrowheads="1"/>
            </p:cNvSpPr>
            <p:nvPr/>
          </p:nvSpPr>
          <p:spPr bwMode="gray">
            <a:xfrm>
              <a:off x="1187624" y="2702473"/>
              <a:ext cx="6843735" cy="15157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14350" indent="-514350"/>
              <a:r>
                <a:rPr lang="ko-KR" altLang="en-US" sz="3200" dirty="0" smtClean="0">
                  <a:solidFill>
                    <a:srgbClr val="000000"/>
                  </a:solidFill>
                  <a:latin typeface="HY동녘M" pitchFamily="18" charset="-127"/>
                  <a:ea typeface="HY동녘M" pitchFamily="18" charset="-127"/>
                </a:rPr>
                <a:t>    배열과 연결리스트의 단점을 보완할 수 있는 새로운 자료구조를 생각해보자</a:t>
              </a:r>
              <a:endParaRPr lang="en-US" altLang="ko-KR" sz="32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동녘B" pitchFamily="18" charset="-127"/>
              </a:rPr>
              <a:t>생각해 봅시다</a:t>
            </a:r>
            <a:r>
              <a:rPr lang="en-US" altLang="ko-KR" smtClean="0">
                <a:latin typeface="HY동녘B" pitchFamily="18" charset="-127"/>
              </a:rPr>
              <a:t>.</a:t>
            </a:r>
            <a:endParaRPr lang="ko-KR" altLang="en-US" smtClean="0">
              <a:latin typeface="HY동녘B" pitchFamily="18" charset="-127"/>
            </a:endParaRP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4409877" y="1804988"/>
            <a:ext cx="785813" cy="642937"/>
            <a:chOff x="1289" y="582"/>
            <a:chExt cx="668" cy="668"/>
          </a:xfrm>
        </p:grpSpPr>
        <p:sp>
          <p:nvSpPr>
            <p:cNvPr id="14348" name="Oval 86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49" name="Oval 87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0" name="Oval 88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1" name="Oval 89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14352" name="Oval 90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14345" name="AutoShape 93"/>
          <p:cNvSpPr>
            <a:spLocks noChangeArrowheads="1"/>
          </p:cNvSpPr>
          <p:nvPr/>
        </p:nvSpPr>
        <p:spPr bwMode="gray">
          <a:xfrm>
            <a:off x="1142976" y="5072074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AutoShape 94"/>
          <p:cNvSpPr>
            <a:spLocks noChangeArrowheads="1"/>
          </p:cNvSpPr>
          <p:nvPr/>
        </p:nvSpPr>
        <p:spPr bwMode="gray">
          <a:xfrm>
            <a:off x="1290614" y="5095886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4527352" y="1714500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AD9190-F5B9-4F3A-BBBB-94ABC37C0672}" type="slidenum">
              <a:rPr lang="ko-KR" altLang="en-US"/>
              <a:pPr/>
              <a:t>80</a:t>
            </a:fld>
            <a:endParaRPr lang="en-US" altLang="ko-KR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85728"/>
            <a:ext cx="8382000" cy="928694"/>
          </a:xfrm>
        </p:spPr>
        <p:txBody>
          <a:bodyPr/>
          <a:lstStyle/>
          <a:p>
            <a:r>
              <a:rPr lang="en-US" altLang="ko-KR" sz="2800" b="1" dirty="0" smtClean="0"/>
              <a:t>B </a:t>
            </a:r>
            <a:r>
              <a:rPr lang="ko-KR" altLang="en-US" sz="2800" b="1" dirty="0" smtClean="0"/>
              <a:t>트리 </a:t>
            </a:r>
            <a:r>
              <a:rPr lang="ko-KR" altLang="en-US" sz="2800" b="1" dirty="0"/>
              <a:t>구조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1600" b="1" dirty="0" smtClean="0">
                <a:latin typeface="HY동녘M" pitchFamily="18" charset="-127"/>
                <a:ea typeface="HY동녘M" pitchFamily="18" charset="-127"/>
              </a:rPr>
              <a:t>(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a) q – 1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개의 </a:t>
            </a:r>
            <a:r>
              <a:rPr lang="ko-KR" altLang="en-US" sz="1600" b="1" dirty="0" err="1">
                <a:latin typeface="HY동녘M" pitchFamily="18" charset="-127"/>
                <a:ea typeface="HY동녘M" pitchFamily="18" charset="-127"/>
              </a:rPr>
              <a:t>탐색값을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 갖는 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B-</a:t>
            </a:r>
            <a:r>
              <a:rPr lang="ko-KR" altLang="en-US" sz="1600" b="1" dirty="0" err="1">
                <a:latin typeface="HY동녘M" pitchFamily="18" charset="-127"/>
                <a:ea typeface="HY동녘M" pitchFamily="18" charset="-127"/>
              </a:rPr>
              <a:t>트리의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 한 </a:t>
            </a:r>
            <a:r>
              <a:rPr lang="ko-KR" altLang="en-US" sz="1600" b="1" dirty="0" err="1">
                <a:latin typeface="HY동녘M" pitchFamily="18" charset="-127"/>
                <a:ea typeface="HY동녘M" pitchFamily="18" charset="-127"/>
              </a:rPr>
              <a:t>노드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 </a:t>
            </a:r>
            <a:br>
              <a:rPr lang="ko-KR" altLang="en-US" sz="1600" b="1" dirty="0">
                <a:latin typeface="HY동녘M" pitchFamily="18" charset="-127"/>
                <a:ea typeface="HY동녘M" pitchFamily="18" charset="-127"/>
              </a:rPr>
            </a:b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(b) 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차수 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p = 3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인 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B-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트리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(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삽입 순서는 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8, 5, 1, 7, 3, 12, 9, 6</a:t>
            </a:r>
            <a:r>
              <a:rPr lang="ko-KR" altLang="en-US" sz="1600" b="1" dirty="0">
                <a:latin typeface="HY동녘M" pitchFamily="18" charset="-127"/>
                <a:ea typeface="HY동녘M" pitchFamily="18" charset="-127"/>
              </a:rPr>
              <a:t>이다</a:t>
            </a:r>
            <a:r>
              <a:rPr lang="en-US" altLang="ko-KR" sz="1600" b="1" dirty="0">
                <a:latin typeface="HY동녘M" pitchFamily="18" charset="-127"/>
                <a:ea typeface="HY동녘M" pitchFamily="18" charset="-127"/>
              </a:rPr>
              <a:t>.)</a:t>
            </a:r>
            <a:endParaRPr lang="en-US" altLang="ko-KR" sz="2400" b="1" dirty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785786" y="1428736"/>
            <a:ext cx="7531100" cy="4619625"/>
            <a:chOff x="484" y="398"/>
            <a:chExt cx="4744" cy="2910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1060" y="532"/>
              <a:ext cx="3928" cy="3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44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K</a:t>
              </a:r>
              <a:r>
                <a:rPr lang="en-US" altLang="ko-KR" sz="1400" baseline="-25000"/>
                <a:t>1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68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Pr</a:t>
              </a:r>
              <a:r>
                <a:rPr lang="en-US" altLang="ko-KR" sz="1400" baseline="-25000"/>
                <a:t>1</a:t>
              </a: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356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K</a:t>
              </a:r>
              <a:r>
                <a:rPr lang="en-US" altLang="ko-KR" sz="1400" baseline="-25000"/>
                <a:t>i-1</a:t>
              </a: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596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Pr</a:t>
              </a:r>
              <a:r>
                <a:rPr lang="en-US" altLang="ko-KR" sz="1400" baseline="-25000"/>
                <a:t>i-1</a:t>
              </a: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12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K</a:t>
              </a:r>
              <a:r>
                <a:rPr lang="en-US" altLang="ko-KR" sz="1400" baseline="-25000"/>
                <a:t>i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36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Pr</a:t>
              </a:r>
              <a:r>
                <a:rPr lang="en-US" altLang="ko-KR" sz="1400" baseline="-25000"/>
                <a:t>i</a:t>
              </a: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84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K</a:t>
              </a:r>
              <a:r>
                <a:rPr lang="en-US" altLang="ko-KR" sz="1400" baseline="-25000"/>
                <a:t>q-1</a:t>
              </a: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084" y="580"/>
              <a:ext cx="23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Pr</a:t>
              </a:r>
              <a:r>
                <a:rPr lang="en-US" altLang="ko-KR" sz="1400" baseline="-25000"/>
                <a:t>q</a:t>
              </a: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190" y="638"/>
              <a:ext cx="34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P</a:t>
              </a:r>
              <a:r>
                <a:rPr lang="en-US" altLang="ko-KR" sz="1400" baseline="-25000"/>
                <a:t> 1           </a:t>
              </a: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1958" y="638"/>
              <a:ext cx="3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P</a:t>
              </a:r>
              <a:r>
                <a:rPr lang="en-US" altLang="ko-KR" sz="1400" baseline="-25000"/>
                <a:t>2  </a:t>
              </a:r>
              <a:r>
                <a:rPr lang="en-US" altLang="ko-KR" sz="1400"/>
                <a:t>...</a:t>
              </a: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2870" y="638"/>
              <a:ext cx="2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P</a:t>
              </a:r>
              <a:r>
                <a:rPr lang="en-US" altLang="ko-KR" sz="1400" baseline="-25000"/>
                <a:t>i</a:t>
              </a: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590" y="638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...  </a:t>
              </a: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406" y="638"/>
              <a:ext cx="2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P</a:t>
              </a:r>
              <a:r>
                <a:rPr lang="en-US" altLang="ko-KR" sz="1400" baseline="-25000"/>
                <a:t>q</a:t>
              </a: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1238" y="753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1718" y="705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006" y="753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2630" y="705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870" y="753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3398" y="705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4118" y="720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4454" y="753"/>
              <a:ext cx="2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800"/>
                <a:t> </a:t>
              </a:r>
            </a:p>
          </p:txBody>
        </p:sp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580" y="1348"/>
              <a:ext cx="712" cy="520"/>
            </a:xfrm>
            <a:prstGeom prst="triangle">
              <a:avLst>
                <a:gd name="adj" fmla="val 4879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X</a:t>
              </a:r>
            </a:p>
          </p:txBody>
        </p:sp>
        <p:sp>
          <p:nvSpPr>
            <p:cNvPr id="31" name="AutoShape 25"/>
            <p:cNvSpPr>
              <a:spLocks noChangeArrowheads="1"/>
            </p:cNvSpPr>
            <p:nvPr/>
          </p:nvSpPr>
          <p:spPr bwMode="auto">
            <a:xfrm>
              <a:off x="2644" y="1348"/>
              <a:ext cx="712" cy="520"/>
            </a:xfrm>
            <a:prstGeom prst="triangle">
              <a:avLst>
                <a:gd name="adj" fmla="val 4879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X</a:t>
              </a:r>
            </a:p>
          </p:txBody>
        </p:sp>
        <p:sp>
          <p:nvSpPr>
            <p:cNvPr id="32" name="AutoShape 26"/>
            <p:cNvSpPr>
              <a:spLocks noChangeArrowheads="1"/>
            </p:cNvSpPr>
            <p:nvPr/>
          </p:nvSpPr>
          <p:spPr bwMode="auto">
            <a:xfrm>
              <a:off x="4420" y="1348"/>
              <a:ext cx="712" cy="520"/>
            </a:xfrm>
            <a:prstGeom prst="triangle">
              <a:avLst>
                <a:gd name="adj" fmla="val 4879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X</a:t>
              </a: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710" y="1886"/>
              <a:ext cx="423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X &lt; K</a:t>
              </a:r>
              <a:r>
                <a:rPr lang="en-US" altLang="ko-KR" sz="1400" baseline="-25000"/>
                <a:t>1       			          </a:t>
              </a:r>
              <a:r>
                <a:rPr lang="en-US" altLang="ko-KR" sz="1400"/>
                <a:t>K</a:t>
              </a:r>
              <a:r>
                <a:rPr lang="en-US" altLang="ko-KR" sz="1400" baseline="-25000"/>
                <a:t>i-1 </a:t>
              </a:r>
              <a:r>
                <a:rPr lang="en-US" altLang="ko-KR" sz="1400"/>
                <a:t>&lt; X &lt; K</a:t>
              </a:r>
              <a:r>
                <a:rPr lang="en-US" altLang="ko-KR" sz="1400" baseline="-25000"/>
                <a:t>i		                  </a:t>
              </a:r>
              <a:r>
                <a:rPr lang="en-US" altLang="ko-KR" sz="1400"/>
                <a:t>K</a:t>
              </a:r>
              <a:r>
                <a:rPr lang="en-US" altLang="ko-KR" sz="1400" baseline="-25000"/>
                <a:t>q </a:t>
              </a:r>
              <a:r>
                <a:rPr lang="en-US" altLang="ko-KR" sz="1400"/>
                <a:t>&lt; X</a:t>
              </a: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>
              <a:off x="912" y="864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1776" y="81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2064" y="86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>
              <a:off x="2976" y="86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>
              <a:off x="2688" y="81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3456" y="81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4176" y="81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4512" y="864"/>
              <a:ext cx="24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1526" y="1070"/>
              <a:ext cx="45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ko-KR" altLang="en-US" sz="1400"/>
                <a:t>데이타</a:t>
              </a:r>
            </a:p>
            <a:p>
              <a:pPr algn="l"/>
              <a:r>
                <a:rPr lang="ko-KR" altLang="en-US" sz="1400"/>
                <a:t>포인터</a:t>
              </a: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2438" y="1070"/>
              <a:ext cx="45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ko-KR" altLang="en-US" sz="1400"/>
                <a:t>데이타</a:t>
              </a:r>
            </a:p>
            <a:p>
              <a:pPr algn="l"/>
              <a:r>
                <a:rPr lang="ko-KR" altLang="en-US" sz="1400"/>
                <a:t>포인터</a:t>
              </a:r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3254" y="1070"/>
              <a:ext cx="45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ko-KR" altLang="en-US" sz="1400"/>
                <a:t>데이타</a:t>
              </a:r>
            </a:p>
            <a:p>
              <a:pPr algn="l"/>
              <a:r>
                <a:rPr lang="ko-KR" altLang="en-US" sz="1400"/>
                <a:t>포인터</a:t>
              </a: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3974" y="1070"/>
              <a:ext cx="45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ko-KR" altLang="en-US" sz="1400"/>
                <a:t>데이타</a:t>
              </a:r>
            </a:p>
            <a:p>
              <a:pPr algn="l"/>
              <a:r>
                <a:rPr lang="ko-KR" altLang="en-US" sz="1400"/>
                <a:t>포인터</a:t>
              </a:r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1838" y="1454"/>
              <a:ext cx="45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ko-KR" altLang="en-US" sz="1400"/>
                <a:t>트리</a:t>
              </a:r>
            </a:p>
            <a:p>
              <a:r>
                <a:rPr lang="ko-KR" altLang="en-US" sz="1400"/>
                <a:t>포인터</a:t>
              </a: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66" y="398"/>
              <a:ext cx="2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(a)</a:t>
              </a:r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2116" y="2404"/>
              <a:ext cx="148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2260" y="2404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2932" y="2404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2308" y="2452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5   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2980" y="2452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8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2592" y="24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3264" y="24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2102" y="246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2774" y="246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446" y="246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2116" y="3028"/>
              <a:ext cx="148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2260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2932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2308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6 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2980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7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3" name="Line 57"/>
            <p:cNvSpPr>
              <a:spLocks noChangeShapeType="1"/>
            </p:cNvSpPr>
            <p:nvPr/>
          </p:nvSpPr>
          <p:spPr bwMode="auto">
            <a:xfrm>
              <a:off x="2592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3264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3748" y="3028"/>
              <a:ext cx="148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3892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4564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3940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9 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4612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70" name="Line 64"/>
            <p:cNvSpPr>
              <a:spLocks noChangeShapeType="1"/>
            </p:cNvSpPr>
            <p:nvPr/>
          </p:nvSpPr>
          <p:spPr bwMode="auto">
            <a:xfrm>
              <a:off x="4224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Line 65"/>
            <p:cNvSpPr>
              <a:spLocks noChangeShapeType="1"/>
            </p:cNvSpPr>
            <p:nvPr/>
          </p:nvSpPr>
          <p:spPr bwMode="auto">
            <a:xfrm>
              <a:off x="4896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484" y="3028"/>
              <a:ext cx="148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628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Rectangle 68"/>
            <p:cNvSpPr>
              <a:spLocks noChangeArrowheads="1"/>
            </p:cNvSpPr>
            <p:nvPr/>
          </p:nvSpPr>
          <p:spPr bwMode="auto">
            <a:xfrm>
              <a:off x="1300" y="3028"/>
              <a:ext cx="520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Rectangle 69"/>
            <p:cNvSpPr>
              <a:spLocks noChangeArrowheads="1"/>
            </p:cNvSpPr>
            <p:nvPr/>
          </p:nvSpPr>
          <p:spPr bwMode="auto">
            <a:xfrm>
              <a:off x="676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1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1348" y="3076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3 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77" name="Line 71"/>
            <p:cNvSpPr>
              <a:spLocks noChangeShapeType="1"/>
            </p:cNvSpPr>
            <p:nvPr/>
          </p:nvSpPr>
          <p:spPr bwMode="auto">
            <a:xfrm>
              <a:off x="960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>
              <a:off x="1632" y="30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 flipH="1">
              <a:off x="1728" y="2544"/>
              <a:ext cx="43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>
              <a:off x="2832" y="254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3504" y="2544"/>
              <a:ext cx="48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Rectangle 76"/>
            <p:cNvSpPr>
              <a:spLocks noChangeArrowheads="1"/>
            </p:cNvSpPr>
            <p:nvPr/>
          </p:nvSpPr>
          <p:spPr bwMode="auto">
            <a:xfrm>
              <a:off x="4036" y="2500"/>
              <a:ext cx="13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0</a:t>
              </a:r>
            </a:p>
          </p:txBody>
        </p:sp>
        <p:sp>
          <p:nvSpPr>
            <p:cNvPr id="83" name="Rectangle 77"/>
            <p:cNvSpPr>
              <a:spLocks noChangeArrowheads="1"/>
            </p:cNvSpPr>
            <p:nvPr/>
          </p:nvSpPr>
          <p:spPr bwMode="auto">
            <a:xfrm>
              <a:off x="4036" y="2740"/>
              <a:ext cx="13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 </a:t>
              </a:r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036" y="2260"/>
              <a:ext cx="13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4214" y="2222"/>
              <a:ext cx="962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ko-KR" altLang="en-US" sz="1400"/>
                <a:t>트리 노드 포인터</a:t>
              </a:r>
            </a:p>
            <a:p>
              <a:pPr algn="l"/>
              <a:endParaRPr lang="ko-KR" altLang="en-US" sz="1400"/>
            </a:p>
            <a:p>
              <a:pPr algn="l"/>
              <a:r>
                <a:rPr lang="ko-KR" altLang="en-US" sz="1400"/>
                <a:t>데이터 포인터</a:t>
              </a:r>
            </a:p>
            <a:p>
              <a:pPr algn="l"/>
              <a:endParaRPr lang="ko-KR" altLang="en-US" sz="1400"/>
            </a:p>
            <a:p>
              <a:pPr algn="l"/>
              <a:r>
                <a:rPr lang="ko-KR" altLang="en-US" sz="1400"/>
                <a:t>널 트리 포인터</a:t>
              </a: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614" y="2222"/>
              <a:ext cx="2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5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43"/>
    </mc:Choice>
    <mc:Fallback xmlns="">
      <p:transition spd="slow" advTm="266743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838200" y="1676400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990600" y="1828800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0034" y="285728"/>
            <a:ext cx="8382000" cy="92869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 </a:t>
            </a:r>
            <a:r>
              <a:rPr kumimoji="1" lang="ko-KR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</a:t>
            </a:r>
            <a:endParaRPr kumimoji="1" lang="en-US" altLang="ko-KR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gray">
          <a:xfrm>
            <a:off x="1643041" y="2395540"/>
            <a:ext cx="608012" cy="59213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928662" y="2428868"/>
            <a:ext cx="7429552" cy="857256"/>
            <a:chOff x="928662" y="2185990"/>
            <a:chExt cx="7429552" cy="1447800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gray">
            <a:xfrm>
              <a:off x="928662" y="2185990"/>
              <a:ext cx="7429552" cy="1447800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gray">
            <a:xfrm>
              <a:off x="1142976" y="2328866"/>
              <a:ext cx="1219200" cy="1184275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gray">
            <a:xfrm>
              <a:off x="1571604" y="2427290"/>
              <a:ext cx="391454" cy="5232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itchFamily="50" charset="-127"/>
                </a:rPr>
                <a:t>1</a:t>
              </a:r>
              <a:endParaRPr lang="en-US" altLang="ko-K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endParaRPr>
            </a:p>
          </p:txBody>
        </p:sp>
      </p:grp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2571736" y="2714620"/>
            <a:ext cx="594842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ko-KR" altLang="en-US" sz="2000" dirty="0" err="1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데이타화일에</a:t>
            </a:r>
            <a:r>
              <a:rPr lang="ko-KR" altLang="en-US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대한 포인터가 </a:t>
            </a:r>
            <a:r>
              <a:rPr lang="ko-KR" altLang="en-US" sz="2000" dirty="0" err="1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단말노드에만</a:t>
            </a:r>
            <a:r>
              <a:rPr lang="ko-KR" altLang="en-US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존재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4" name="Freeform 10"/>
          <p:cNvSpPr>
            <a:spLocks/>
          </p:cNvSpPr>
          <p:nvPr/>
        </p:nvSpPr>
        <p:spPr bwMode="gray">
          <a:xfrm>
            <a:off x="1214414" y="4286256"/>
            <a:ext cx="608012" cy="301622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3507" y="4143380"/>
            <a:ext cx="7506145" cy="785818"/>
            <a:chOff x="923507" y="3786190"/>
            <a:chExt cx="7506145" cy="1447800"/>
          </a:xfrm>
        </p:grpSpPr>
        <p:sp>
          <p:nvSpPr>
            <p:cNvPr id="12" name="AutoShape 8"/>
            <p:cNvSpPr>
              <a:spLocks noChangeArrowheads="1"/>
            </p:cNvSpPr>
            <p:nvPr/>
          </p:nvSpPr>
          <p:spPr bwMode="gray">
            <a:xfrm>
              <a:off x="923507" y="3786190"/>
              <a:ext cx="7506145" cy="1447800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gray">
            <a:xfrm>
              <a:off x="1142976" y="3929066"/>
              <a:ext cx="1219200" cy="1184275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9999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gray">
            <a:xfrm>
              <a:off x="1557295" y="4049426"/>
              <a:ext cx="391454" cy="523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itchFamily="50" charset="-127"/>
                </a:rPr>
                <a:t>2</a:t>
              </a:r>
              <a:endParaRPr lang="en-US" altLang="ko-KR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endParaRP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gray">
          <a:xfrm>
            <a:off x="2571736" y="4357694"/>
            <a:ext cx="594842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ko-KR" altLang="en-US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단말 </a:t>
            </a:r>
            <a:r>
              <a:rPr lang="ko-KR" altLang="en-US" sz="2000" dirty="0" err="1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노드들은</a:t>
            </a:r>
            <a:r>
              <a:rPr lang="ko-KR" altLang="en-US" sz="2000" dirty="0" smtClean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포인터로 연결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83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41"/>
    </mc:Choice>
    <mc:Fallback xmlns="">
      <p:transition spd="slow" advTm="93341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B28053-FBFD-4677-B849-657BE8E510B2}" type="slidenum">
              <a:rPr lang="ko-KR" altLang="en-US"/>
              <a:pPr/>
              <a:t>82</a:t>
            </a:fld>
            <a:endParaRPr lang="en-US" altLang="ko-KR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142852"/>
            <a:ext cx="8331200" cy="1143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2400" b="1" dirty="0" smtClean="0"/>
              <a:t>B+</a:t>
            </a:r>
            <a:r>
              <a:rPr lang="ko-KR" altLang="en-US" sz="2400" b="1" dirty="0" err="1" smtClean="0"/>
              <a:t>트리의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/>
              <a:t>노드</a:t>
            </a:r>
            <a:r>
              <a:rPr lang="ko-KR" altLang="en-US" sz="2400" b="1" dirty="0"/>
              <a:t> 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600" b="1" dirty="0" smtClean="0"/>
              <a:t>(</a:t>
            </a:r>
            <a:r>
              <a:rPr lang="en-US" altLang="ko-KR" sz="1600" b="1" dirty="0"/>
              <a:t>a) q – 1</a:t>
            </a:r>
            <a:r>
              <a:rPr lang="ko-KR" altLang="en-US" sz="1600" b="1" dirty="0"/>
              <a:t>개의 </a:t>
            </a:r>
            <a:r>
              <a:rPr lang="ko-KR" altLang="en-US" sz="1600" b="1" dirty="0" err="1"/>
              <a:t>탐색값을</a:t>
            </a:r>
            <a:r>
              <a:rPr lang="ko-KR" altLang="en-US" sz="1600" b="1" dirty="0"/>
              <a:t> 갖는 내부 </a:t>
            </a:r>
            <a:r>
              <a:rPr lang="ko-KR" altLang="en-US" sz="1600" b="1" dirty="0" err="1"/>
              <a:t>노드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(</a:t>
            </a:r>
            <a:r>
              <a:rPr lang="en-US" altLang="ko-KR" sz="1600" b="1" dirty="0"/>
              <a:t>b) q – 1</a:t>
            </a:r>
            <a:r>
              <a:rPr lang="ko-KR" altLang="en-US" sz="1600" b="1" dirty="0"/>
              <a:t>의 탑색값과 </a:t>
            </a:r>
            <a:r>
              <a:rPr lang="en-US" altLang="ko-KR" sz="1600" b="1" dirty="0"/>
              <a:t>q – 1</a:t>
            </a:r>
            <a:r>
              <a:rPr lang="ko-KR" altLang="en-US" sz="1600" b="1" dirty="0"/>
              <a:t>의 데이터 포인터를 가지는 </a:t>
            </a:r>
            <a:r>
              <a:rPr lang="en-US" altLang="ko-KR" sz="1600" b="1" dirty="0"/>
              <a:t>B+-</a:t>
            </a:r>
            <a:r>
              <a:rPr lang="ko-KR" altLang="en-US" sz="1600" b="1" dirty="0" err="1"/>
              <a:t>트리의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단말 </a:t>
            </a:r>
            <a:r>
              <a:rPr lang="ko-KR" altLang="en-US" sz="1600" b="1" dirty="0" err="1"/>
              <a:t>노드</a:t>
            </a:r>
            <a:endParaRPr lang="ko-KR" altLang="en-US" sz="3200" b="1" dirty="0"/>
          </a:p>
        </p:txBody>
      </p:sp>
      <p:pic>
        <p:nvPicPr>
          <p:cNvPr id="297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5800" y="2087563"/>
            <a:ext cx="7772400" cy="3902075"/>
          </a:xfrm>
        </p:spPr>
      </p:pic>
    </p:spTree>
    <p:extLst>
      <p:ext uri="{BB962C8B-B14F-4D97-AF65-F5344CB8AC3E}">
        <p14:creationId xmlns:p14="http://schemas.microsoft.com/office/powerpoint/2010/main" val="8334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12"/>
    </mc:Choice>
    <mc:Fallback xmlns="">
      <p:transition spd="slow" advTm="154612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538511" y="15001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690911" y="1500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5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529111" y="1500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492473" y="1592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4330674" y="1592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1785910" y="22621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1938310" y="2262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3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2776511" y="2262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1739873" y="2354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2578073" y="2354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5291111" y="22621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5443511" y="2262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8</a:t>
            </a:r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6281712" y="2262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5245074" y="2354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6083274" y="2354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642910" y="31003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719110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1 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0</a:t>
            </a:r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1481110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3    0</a:t>
            </a:r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2236760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37" name="Line 21"/>
          <p:cNvSpPr>
            <a:spLocks noChangeShapeType="1"/>
          </p:cNvSpPr>
          <p:nvPr/>
        </p:nvSpPr>
        <p:spPr bwMode="auto">
          <a:xfrm>
            <a:off x="1169960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38" name="Line 22"/>
          <p:cNvSpPr>
            <a:spLocks noChangeShapeType="1"/>
          </p:cNvSpPr>
          <p:nvPr/>
        </p:nvSpPr>
        <p:spPr bwMode="auto">
          <a:xfrm>
            <a:off x="1931960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39" name="Rectangle 23"/>
          <p:cNvSpPr>
            <a:spLocks noChangeArrowheads="1"/>
          </p:cNvSpPr>
          <p:nvPr/>
        </p:nvSpPr>
        <p:spPr bwMode="auto">
          <a:xfrm>
            <a:off x="2273273" y="31924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40" name="Rectangle 24"/>
          <p:cNvSpPr>
            <a:spLocks noChangeArrowheads="1"/>
          </p:cNvSpPr>
          <p:nvPr/>
        </p:nvSpPr>
        <p:spPr bwMode="auto">
          <a:xfrm>
            <a:off x="2624111" y="31003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41" name="Rectangle 25"/>
          <p:cNvSpPr>
            <a:spLocks noChangeArrowheads="1"/>
          </p:cNvSpPr>
          <p:nvPr/>
        </p:nvSpPr>
        <p:spPr bwMode="auto">
          <a:xfrm>
            <a:off x="2700311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5   </a:t>
            </a:r>
            <a:r>
              <a:rPr lang="en-US" altLang="ko-KR" sz="1400" dirty="0"/>
              <a:t>0</a:t>
            </a:r>
          </a:p>
        </p:txBody>
      </p:sp>
      <p:sp>
        <p:nvSpPr>
          <p:cNvPr id="60442" name="Line 26"/>
          <p:cNvSpPr>
            <a:spLocks noChangeShapeType="1"/>
          </p:cNvSpPr>
          <p:nvPr/>
        </p:nvSpPr>
        <p:spPr bwMode="auto">
          <a:xfrm>
            <a:off x="4217961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43" name="Line 27"/>
          <p:cNvSpPr>
            <a:spLocks noChangeShapeType="1"/>
          </p:cNvSpPr>
          <p:nvPr/>
        </p:nvSpPr>
        <p:spPr bwMode="auto">
          <a:xfrm>
            <a:off x="3151161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44" name="Rectangle 28"/>
          <p:cNvSpPr>
            <a:spLocks noChangeArrowheads="1"/>
          </p:cNvSpPr>
          <p:nvPr/>
        </p:nvSpPr>
        <p:spPr bwMode="auto">
          <a:xfrm>
            <a:off x="4254474" y="31924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45" name="Rectangle 29"/>
          <p:cNvSpPr>
            <a:spLocks noChangeArrowheads="1"/>
          </p:cNvSpPr>
          <p:nvPr/>
        </p:nvSpPr>
        <p:spPr bwMode="auto">
          <a:xfrm>
            <a:off x="4605311" y="31003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46" name="Rectangle 30"/>
          <p:cNvSpPr>
            <a:spLocks noChangeArrowheads="1"/>
          </p:cNvSpPr>
          <p:nvPr/>
        </p:nvSpPr>
        <p:spPr bwMode="auto">
          <a:xfrm>
            <a:off x="4681511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7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60447" name="Rectangle 31"/>
          <p:cNvSpPr>
            <a:spLocks noChangeArrowheads="1"/>
          </p:cNvSpPr>
          <p:nvPr/>
        </p:nvSpPr>
        <p:spPr bwMode="auto">
          <a:xfrm>
            <a:off x="5443511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8   </a:t>
            </a:r>
            <a:r>
              <a:rPr lang="en-US" altLang="ko-KR" sz="1400" dirty="0"/>
              <a:t>0</a:t>
            </a:r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6199162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32361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0" name="Line 34"/>
          <p:cNvSpPr>
            <a:spLocks noChangeShapeType="1"/>
          </p:cNvSpPr>
          <p:nvPr/>
        </p:nvSpPr>
        <p:spPr bwMode="auto">
          <a:xfrm>
            <a:off x="5894362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1" name="Rectangle 35"/>
          <p:cNvSpPr>
            <a:spLocks noChangeArrowheads="1"/>
          </p:cNvSpPr>
          <p:nvPr/>
        </p:nvSpPr>
        <p:spPr bwMode="auto">
          <a:xfrm>
            <a:off x="6235674" y="31924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6586512" y="3100374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3" name="Rectangle 37"/>
          <p:cNvSpPr>
            <a:spLocks noChangeArrowheads="1"/>
          </p:cNvSpPr>
          <p:nvPr/>
        </p:nvSpPr>
        <p:spPr bwMode="auto">
          <a:xfrm>
            <a:off x="6662712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9   </a:t>
            </a:r>
            <a:r>
              <a:rPr lang="en-US" altLang="ko-KR" sz="1400" dirty="0"/>
              <a:t>0</a:t>
            </a:r>
          </a:p>
        </p:txBody>
      </p:sp>
      <p:sp>
        <p:nvSpPr>
          <p:cNvPr id="60454" name="Rectangle 38"/>
          <p:cNvSpPr>
            <a:spLocks noChangeArrowheads="1"/>
          </p:cNvSpPr>
          <p:nvPr/>
        </p:nvSpPr>
        <p:spPr bwMode="auto">
          <a:xfrm>
            <a:off x="7424712" y="31765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12   </a:t>
            </a:r>
            <a:r>
              <a:rPr lang="en-US" altLang="ko-KR" sz="1400" dirty="0"/>
              <a:t>0</a:t>
            </a:r>
          </a:p>
        </p:txBody>
      </p:sp>
      <p:sp>
        <p:nvSpPr>
          <p:cNvPr id="60455" name="Line 39"/>
          <p:cNvSpPr>
            <a:spLocks noChangeShapeType="1"/>
          </p:cNvSpPr>
          <p:nvPr/>
        </p:nvSpPr>
        <p:spPr bwMode="auto">
          <a:xfrm>
            <a:off x="8180362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>
            <a:off x="7113562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>
            <a:off x="7875562" y="31702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58" name="Rectangle 42"/>
          <p:cNvSpPr>
            <a:spLocks noChangeArrowheads="1"/>
          </p:cNvSpPr>
          <p:nvPr/>
        </p:nvSpPr>
        <p:spPr bwMode="auto">
          <a:xfrm>
            <a:off x="8216875" y="31924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0459" name="Line 43"/>
          <p:cNvSpPr>
            <a:spLocks noChangeShapeType="1"/>
          </p:cNvSpPr>
          <p:nvPr/>
        </p:nvSpPr>
        <p:spPr bwMode="auto">
          <a:xfrm flipH="1">
            <a:off x="2998761" y="1722424"/>
            <a:ext cx="6096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0" name="Line 44"/>
          <p:cNvSpPr>
            <a:spLocks noChangeShapeType="1"/>
          </p:cNvSpPr>
          <p:nvPr/>
        </p:nvSpPr>
        <p:spPr bwMode="auto">
          <a:xfrm>
            <a:off x="4446561" y="1722424"/>
            <a:ext cx="914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1" name="Line 45"/>
          <p:cNvSpPr>
            <a:spLocks noChangeShapeType="1"/>
          </p:cNvSpPr>
          <p:nvPr/>
        </p:nvSpPr>
        <p:spPr bwMode="auto">
          <a:xfrm flipH="1">
            <a:off x="1627160" y="248442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2" name="Line 46"/>
          <p:cNvSpPr>
            <a:spLocks noChangeShapeType="1"/>
          </p:cNvSpPr>
          <p:nvPr/>
        </p:nvSpPr>
        <p:spPr bwMode="auto">
          <a:xfrm>
            <a:off x="2693961" y="2484424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3" name="Line 47"/>
          <p:cNvSpPr>
            <a:spLocks noChangeShapeType="1"/>
          </p:cNvSpPr>
          <p:nvPr/>
        </p:nvSpPr>
        <p:spPr bwMode="auto">
          <a:xfrm>
            <a:off x="2389161" y="3322624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4" name="Line 48"/>
          <p:cNvSpPr>
            <a:spLocks noChangeShapeType="1"/>
          </p:cNvSpPr>
          <p:nvPr/>
        </p:nvSpPr>
        <p:spPr bwMode="auto">
          <a:xfrm>
            <a:off x="5360961" y="248442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5" name="Line 49"/>
          <p:cNvSpPr>
            <a:spLocks noChangeShapeType="1"/>
          </p:cNvSpPr>
          <p:nvPr/>
        </p:nvSpPr>
        <p:spPr bwMode="auto">
          <a:xfrm>
            <a:off x="6199162" y="2484424"/>
            <a:ext cx="1447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6" name="Line 50"/>
          <p:cNvSpPr>
            <a:spLocks noChangeShapeType="1"/>
          </p:cNvSpPr>
          <p:nvPr/>
        </p:nvSpPr>
        <p:spPr bwMode="auto">
          <a:xfrm>
            <a:off x="4370361" y="3322624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467" name="Line 51"/>
          <p:cNvSpPr>
            <a:spLocks noChangeShapeType="1"/>
          </p:cNvSpPr>
          <p:nvPr/>
        </p:nvSpPr>
        <p:spPr bwMode="auto">
          <a:xfrm>
            <a:off x="6351562" y="3322624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2071670" y="428604"/>
            <a:ext cx="5857916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트리의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88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00"/>
    </mc:Choice>
    <mc:Fallback xmlns="">
      <p:transition spd="slow" advTm="23930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AD9190-F5B9-4F3A-BBBB-94ABC37C0672}" type="slidenum">
              <a:rPr lang="ko-KR" altLang="en-US"/>
              <a:pPr/>
              <a:t>84</a:t>
            </a:fld>
            <a:endParaRPr lang="en-US" altLang="ko-KR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85728"/>
            <a:ext cx="8382000" cy="928694"/>
          </a:xfrm>
        </p:spPr>
        <p:txBody>
          <a:bodyPr/>
          <a:lstStyle/>
          <a:p>
            <a:r>
              <a:rPr lang="en-US" altLang="ko-KR" sz="2800" b="1" dirty="0" smtClean="0"/>
              <a:t>B </a:t>
            </a:r>
            <a:r>
              <a:rPr lang="ko-KR" altLang="en-US" sz="2800" b="1" dirty="0" err="1" smtClean="0"/>
              <a:t>트리와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B+</a:t>
            </a:r>
            <a:r>
              <a:rPr lang="ko-KR" altLang="en-US" sz="2800" b="1" dirty="0" smtClean="0"/>
              <a:t>트리 </a:t>
            </a:r>
            <a:endParaRPr lang="en-US" altLang="ko-KR" sz="2400" b="1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3564632" y="1700808"/>
            <a:ext cx="2349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3793232" y="17008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4860032" y="17008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3869432" y="17770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5  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0</a:t>
            </a: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4936232" y="17770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8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53" name="Line 47"/>
          <p:cNvSpPr>
            <a:spLocks noChangeShapeType="1"/>
          </p:cNvSpPr>
          <p:nvPr/>
        </p:nvSpPr>
        <p:spPr bwMode="auto">
          <a:xfrm>
            <a:off x="4320282" y="17706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" name="Line 48"/>
          <p:cNvSpPr>
            <a:spLocks noChangeShapeType="1"/>
          </p:cNvSpPr>
          <p:nvPr/>
        </p:nvSpPr>
        <p:spPr bwMode="auto">
          <a:xfrm>
            <a:off x="5387082" y="17706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3542407" y="1792883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4609207" y="1792883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5676007" y="1792883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3564632" y="2691408"/>
            <a:ext cx="2349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37932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48600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38694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6    </a:t>
            </a:r>
            <a:r>
              <a:rPr lang="en-US" altLang="ko-KR" sz="1400" dirty="0"/>
              <a:t>0</a:t>
            </a: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49362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7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3202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4" name="Line 58"/>
          <p:cNvSpPr>
            <a:spLocks noChangeShapeType="1"/>
          </p:cNvSpPr>
          <p:nvPr/>
        </p:nvSpPr>
        <p:spPr bwMode="auto">
          <a:xfrm>
            <a:off x="53870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6155432" y="2691408"/>
            <a:ext cx="2349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63840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74508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64602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9    </a:t>
            </a:r>
            <a:r>
              <a:rPr lang="en-US" altLang="ko-KR" sz="1400" dirty="0"/>
              <a:t>0</a:t>
            </a: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75270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12   </a:t>
            </a:r>
            <a:r>
              <a:rPr lang="en-US" altLang="ko-KR" sz="1400" dirty="0"/>
              <a:t>0</a:t>
            </a:r>
          </a:p>
        </p:txBody>
      </p:sp>
      <p:sp>
        <p:nvSpPr>
          <p:cNvPr id="70" name="Line 64"/>
          <p:cNvSpPr>
            <a:spLocks noChangeShapeType="1"/>
          </p:cNvSpPr>
          <p:nvPr/>
        </p:nvSpPr>
        <p:spPr bwMode="auto">
          <a:xfrm>
            <a:off x="69110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" name="Line 65"/>
          <p:cNvSpPr>
            <a:spLocks noChangeShapeType="1"/>
          </p:cNvSpPr>
          <p:nvPr/>
        </p:nvSpPr>
        <p:spPr bwMode="auto">
          <a:xfrm>
            <a:off x="79778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973832" y="2691408"/>
            <a:ext cx="2349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2024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2269232" y="2691408"/>
            <a:ext cx="8255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12786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1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2345432" y="2767608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3    </a:t>
            </a:r>
            <a:r>
              <a:rPr lang="en-US" altLang="ko-KR" sz="1400" dirty="0"/>
              <a:t>0</a:t>
            </a:r>
          </a:p>
        </p:txBody>
      </p:sp>
      <p:sp>
        <p:nvSpPr>
          <p:cNvPr id="77" name="Line 71"/>
          <p:cNvSpPr>
            <a:spLocks noChangeShapeType="1"/>
          </p:cNvSpPr>
          <p:nvPr/>
        </p:nvSpPr>
        <p:spPr bwMode="auto">
          <a:xfrm>
            <a:off x="17294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96282" y="2761258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9" name="Line 73"/>
          <p:cNvSpPr>
            <a:spLocks noChangeShapeType="1"/>
          </p:cNvSpPr>
          <p:nvPr/>
        </p:nvSpPr>
        <p:spPr bwMode="auto">
          <a:xfrm flipH="1">
            <a:off x="2948682" y="1923058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0" name="Line 74"/>
          <p:cNvSpPr>
            <a:spLocks noChangeShapeType="1"/>
          </p:cNvSpPr>
          <p:nvPr/>
        </p:nvSpPr>
        <p:spPr bwMode="auto">
          <a:xfrm>
            <a:off x="4701282" y="1923058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" name="Line 75"/>
          <p:cNvSpPr>
            <a:spLocks noChangeShapeType="1"/>
          </p:cNvSpPr>
          <p:nvPr/>
        </p:nvSpPr>
        <p:spPr bwMode="auto">
          <a:xfrm>
            <a:off x="5768082" y="1923058"/>
            <a:ext cx="762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6612632" y="1853208"/>
            <a:ext cx="2159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0</a:t>
            </a: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6612632" y="2234208"/>
            <a:ext cx="2159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 </a:t>
            </a: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6612632" y="1472208"/>
            <a:ext cx="2159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6895207" y="1411883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/>
              <a:t>트리 노드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데이터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널 트리 포인터</a:t>
            </a: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1180207" y="1411883"/>
            <a:ext cx="666849" cy="30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ko-KR" sz="1400" dirty="0" smtClean="0"/>
              <a:t>B</a:t>
            </a:r>
            <a:r>
              <a:rPr lang="ko-KR" altLang="en-US" sz="1400" dirty="0" smtClean="0"/>
              <a:t>트리</a:t>
            </a:r>
            <a:endParaRPr lang="en-US" altLang="ko-KR" sz="1400" dirty="0"/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3717032" y="38867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8" name="Rectangle 3"/>
          <p:cNvSpPr>
            <a:spLocks noChangeArrowheads="1"/>
          </p:cNvSpPr>
          <p:nvPr/>
        </p:nvSpPr>
        <p:spPr bwMode="auto">
          <a:xfrm>
            <a:off x="3869432" y="3886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5</a:t>
            </a: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4707632" y="3886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3670994" y="3978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91" name="Rectangle 6"/>
          <p:cNvSpPr>
            <a:spLocks noChangeArrowheads="1"/>
          </p:cNvSpPr>
          <p:nvPr/>
        </p:nvSpPr>
        <p:spPr bwMode="auto">
          <a:xfrm>
            <a:off x="4509195" y="3978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92" name="Rectangle 7"/>
          <p:cNvSpPr>
            <a:spLocks noChangeArrowheads="1"/>
          </p:cNvSpPr>
          <p:nvPr/>
        </p:nvSpPr>
        <p:spPr bwMode="auto">
          <a:xfrm>
            <a:off x="1964431" y="46487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" name="Rectangle 8"/>
          <p:cNvSpPr>
            <a:spLocks noChangeArrowheads="1"/>
          </p:cNvSpPr>
          <p:nvPr/>
        </p:nvSpPr>
        <p:spPr bwMode="auto">
          <a:xfrm>
            <a:off x="2116831" y="4648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3</a:t>
            </a:r>
          </a:p>
        </p:txBody>
      </p:sp>
      <p:sp>
        <p:nvSpPr>
          <p:cNvPr id="94" name="Rectangle 9"/>
          <p:cNvSpPr>
            <a:spLocks noChangeArrowheads="1"/>
          </p:cNvSpPr>
          <p:nvPr/>
        </p:nvSpPr>
        <p:spPr bwMode="auto">
          <a:xfrm>
            <a:off x="2955032" y="4648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5" name="Rectangle 10"/>
          <p:cNvSpPr>
            <a:spLocks noChangeArrowheads="1"/>
          </p:cNvSpPr>
          <p:nvPr/>
        </p:nvSpPr>
        <p:spPr bwMode="auto">
          <a:xfrm>
            <a:off x="1918394" y="4740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96" name="Rectangle 11"/>
          <p:cNvSpPr>
            <a:spLocks noChangeArrowheads="1"/>
          </p:cNvSpPr>
          <p:nvPr/>
        </p:nvSpPr>
        <p:spPr bwMode="auto">
          <a:xfrm>
            <a:off x="2756594" y="4740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97" name="Rectangle 12"/>
          <p:cNvSpPr>
            <a:spLocks noChangeArrowheads="1"/>
          </p:cNvSpPr>
          <p:nvPr/>
        </p:nvSpPr>
        <p:spPr bwMode="auto">
          <a:xfrm>
            <a:off x="5469632" y="46487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Rectangle 13"/>
          <p:cNvSpPr>
            <a:spLocks noChangeArrowheads="1"/>
          </p:cNvSpPr>
          <p:nvPr/>
        </p:nvSpPr>
        <p:spPr bwMode="auto">
          <a:xfrm>
            <a:off x="5622032" y="4648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8</a:t>
            </a:r>
          </a:p>
        </p:txBody>
      </p:sp>
      <p:sp>
        <p:nvSpPr>
          <p:cNvPr id="99" name="Rectangle 14"/>
          <p:cNvSpPr>
            <a:spLocks noChangeArrowheads="1"/>
          </p:cNvSpPr>
          <p:nvPr/>
        </p:nvSpPr>
        <p:spPr bwMode="auto">
          <a:xfrm>
            <a:off x="6460233" y="4648727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0" name="Rectangle 15"/>
          <p:cNvSpPr>
            <a:spLocks noChangeArrowheads="1"/>
          </p:cNvSpPr>
          <p:nvPr/>
        </p:nvSpPr>
        <p:spPr bwMode="auto">
          <a:xfrm>
            <a:off x="5423595" y="4740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01" name="Rectangle 16"/>
          <p:cNvSpPr>
            <a:spLocks noChangeArrowheads="1"/>
          </p:cNvSpPr>
          <p:nvPr/>
        </p:nvSpPr>
        <p:spPr bwMode="auto">
          <a:xfrm>
            <a:off x="6261795" y="47408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02" name="Rectangle 17"/>
          <p:cNvSpPr>
            <a:spLocks noChangeArrowheads="1"/>
          </p:cNvSpPr>
          <p:nvPr/>
        </p:nvSpPr>
        <p:spPr bwMode="auto">
          <a:xfrm>
            <a:off x="821431" y="54869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" name="Rectangle 18"/>
          <p:cNvSpPr>
            <a:spLocks noChangeArrowheads="1"/>
          </p:cNvSpPr>
          <p:nvPr/>
        </p:nvSpPr>
        <p:spPr bwMode="auto">
          <a:xfrm>
            <a:off x="897631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1 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0</a:t>
            </a:r>
          </a:p>
        </p:txBody>
      </p:sp>
      <p:sp>
        <p:nvSpPr>
          <p:cNvPr id="104" name="Rectangle 19"/>
          <p:cNvSpPr>
            <a:spLocks noChangeArrowheads="1"/>
          </p:cNvSpPr>
          <p:nvPr/>
        </p:nvSpPr>
        <p:spPr bwMode="auto">
          <a:xfrm>
            <a:off x="1659631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3    0</a:t>
            </a:r>
          </a:p>
        </p:txBody>
      </p:sp>
      <p:sp>
        <p:nvSpPr>
          <p:cNvPr id="105" name="Line 20"/>
          <p:cNvSpPr>
            <a:spLocks noChangeShapeType="1"/>
          </p:cNvSpPr>
          <p:nvPr/>
        </p:nvSpPr>
        <p:spPr bwMode="auto">
          <a:xfrm>
            <a:off x="2415281" y="5480577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Line 21"/>
          <p:cNvSpPr>
            <a:spLocks noChangeShapeType="1"/>
          </p:cNvSpPr>
          <p:nvPr/>
        </p:nvSpPr>
        <p:spPr bwMode="auto">
          <a:xfrm>
            <a:off x="1348481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7" name="Line 22"/>
          <p:cNvSpPr>
            <a:spLocks noChangeShapeType="1"/>
          </p:cNvSpPr>
          <p:nvPr/>
        </p:nvSpPr>
        <p:spPr bwMode="auto">
          <a:xfrm>
            <a:off x="2110481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Rectangle 23"/>
          <p:cNvSpPr>
            <a:spLocks noChangeArrowheads="1"/>
          </p:cNvSpPr>
          <p:nvPr/>
        </p:nvSpPr>
        <p:spPr bwMode="auto">
          <a:xfrm>
            <a:off x="2451794" y="55790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09" name="Rectangle 24"/>
          <p:cNvSpPr>
            <a:spLocks noChangeArrowheads="1"/>
          </p:cNvSpPr>
          <p:nvPr/>
        </p:nvSpPr>
        <p:spPr bwMode="auto">
          <a:xfrm>
            <a:off x="2802632" y="54869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Rectangle 25"/>
          <p:cNvSpPr>
            <a:spLocks noChangeArrowheads="1"/>
          </p:cNvSpPr>
          <p:nvPr/>
        </p:nvSpPr>
        <p:spPr bwMode="auto">
          <a:xfrm>
            <a:off x="2878832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5   </a:t>
            </a:r>
            <a:r>
              <a:rPr lang="en-US" altLang="ko-KR" sz="1400" dirty="0"/>
              <a:t>0</a:t>
            </a:r>
          </a:p>
        </p:txBody>
      </p:sp>
      <p:sp>
        <p:nvSpPr>
          <p:cNvPr id="111" name="Line 26"/>
          <p:cNvSpPr>
            <a:spLocks noChangeShapeType="1"/>
          </p:cNvSpPr>
          <p:nvPr/>
        </p:nvSpPr>
        <p:spPr bwMode="auto">
          <a:xfrm>
            <a:off x="4396482" y="5480577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" name="Line 27"/>
          <p:cNvSpPr>
            <a:spLocks noChangeShapeType="1"/>
          </p:cNvSpPr>
          <p:nvPr/>
        </p:nvSpPr>
        <p:spPr bwMode="auto">
          <a:xfrm>
            <a:off x="3329682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3" name="Rectangle 28"/>
          <p:cNvSpPr>
            <a:spLocks noChangeArrowheads="1"/>
          </p:cNvSpPr>
          <p:nvPr/>
        </p:nvSpPr>
        <p:spPr bwMode="auto">
          <a:xfrm>
            <a:off x="4432995" y="55790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14" name="Rectangle 29"/>
          <p:cNvSpPr>
            <a:spLocks noChangeArrowheads="1"/>
          </p:cNvSpPr>
          <p:nvPr/>
        </p:nvSpPr>
        <p:spPr bwMode="auto">
          <a:xfrm>
            <a:off x="4783832" y="54869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30"/>
          <p:cNvSpPr>
            <a:spLocks noChangeArrowheads="1"/>
          </p:cNvSpPr>
          <p:nvPr/>
        </p:nvSpPr>
        <p:spPr bwMode="auto">
          <a:xfrm>
            <a:off x="4860032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7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116" name="Rectangle 31"/>
          <p:cNvSpPr>
            <a:spLocks noChangeArrowheads="1"/>
          </p:cNvSpPr>
          <p:nvPr/>
        </p:nvSpPr>
        <p:spPr bwMode="auto">
          <a:xfrm>
            <a:off x="5622032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8   </a:t>
            </a:r>
            <a:r>
              <a:rPr lang="en-US" altLang="ko-KR" sz="1400" dirty="0"/>
              <a:t>0</a:t>
            </a:r>
          </a:p>
        </p:txBody>
      </p:sp>
      <p:sp>
        <p:nvSpPr>
          <p:cNvPr id="117" name="Line 32"/>
          <p:cNvSpPr>
            <a:spLocks noChangeShapeType="1"/>
          </p:cNvSpPr>
          <p:nvPr/>
        </p:nvSpPr>
        <p:spPr bwMode="auto">
          <a:xfrm>
            <a:off x="6377683" y="5480577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8" name="Line 33"/>
          <p:cNvSpPr>
            <a:spLocks noChangeShapeType="1"/>
          </p:cNvSpPr>
          <p:nvPr/>
        </p:nvSpPr>
        <p:spPr bwMode="auto">
          <a:xfrm>
            <a:off x="5310882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9" name="Line 34"/>
          <p:cNvSpPr>
            <a:spLocks noChangeShapeType="1"/>
          </p:cNvSpPr>
          <p:nvPr/>
        </p:nvSpPr>
        <p:spPr bwMode="auto">
          <a:xfrm>
            <a:off x="6072883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" name="Rectangle 35"/>
          <p:cNvSpPr>
            <a:spLocks noChangeArrowheads="1"/>
          </p:cNvSpPr>
          <p:nvPr/>
        </p:nvSpPr>
        <p:spPr bwMode="auto">
          <a:xfrm>
            <a:off x="6414195" y="55790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21" name="Rectangle 36"/>
          <p:cNvSpPr>
            <a:spLocks noChangeArrowheads="1"/>
          </p:cNvSpPr>
          <p:nvPr/>
        </p:nvSpPr>
        <p:spPr bwMode="auto">
          <a:xfrm>
            <a:off x="6765033" y="5486927"/>
            <a:ext cx="1816101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" name="Rectangle 37"/>
          <p:cNvSpPr>
            <a:spLocks noChangeArrowheads="1"/>
          </p:cNvSpPr>
          <p:nvPr/>
        </p:nvSpPr>
        <p:spPr bwMode="auto">
          <a:xfrm>
            <a:off x="6841233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9   </a:t>
            </a:r>
            <a:r>
              <a:rPr lang="en-US" altLang="ko-KR" sz="1400" dirty="0"/>
              <a:t>0</a:t>
            </a:r>
          </a:p>
        </p:txBody>
      </p:sp>
      <p:sp>
        <p:nvSpPr>
          <p:cNvPr id="123" name="Rectangle 38"/>
          <p:cNvSpPr>
            <a:spLocks noChangeArrowheads="1"/>
          </p:cNvSpPr>
          <p:nvPr/>
        </p:nvSpPr>
        <p:spPr bwMode="auto">
          <a:xfrm>
            <a:off x="7603233" y="5563127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12   </a:t>
            </a:r>
            <a:r>
              <a:rPr lang="en-US" altLang="ko-KR" sz="1400" dirty="0"/>
              <a:t>0</a:t>
            </a:r>
          </a:p>
        </p:txBody>
      </p:sp>
      <p:sp>
        <p:nvSpPr>
          <p:cNvPr id="124" name="Line 39"/>
          <p:cNvSpPr>
            <a:spLocks noChangeShapeType="1"/>
          </p:cNvSpPr>
          <p:nvPr/>
        </p:nvSpPr>
        <p:spPr bwMode="auto">
          <a:xfrm>
            <a:off x="8358883" y="5480577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5" name="Line 40"/>
          <p:cNvSpPr>
            <a:spLocks noChangeShapeType="1"/>
          </p:cNvSpPr>
          <p:nvPr/>
        </p:nvSpPr>
        <p:spPr bwMode="auto">
          <a:xfrm>
            <a:off x="7292083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6" name="Line 41"/>
          <p:cNvSpPr>
            <a:spLocks noChangeShapeType="1"/>
          </p:cNvSpPr>
          <p:nvPr/>
        </p:nvSpPr>
        <p:spPr bwMode="auto">
          <a:xfrm>
            <a:off x="8054083" y="5556777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7" name="Rectangle 42"/>
          <p:cNvSpPr>
            <a:spLocks noChangeArrowheads="1"/>
          </p:cNvSpPr>
          <p:nvPr/>
        </p:nvSpPr>
        <p:spPr bwMode="auto">
          <a:xfrm>
            <a:off x="8395396" y="5579002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28" name="Line 43"/>
          <p:cNvSpPr>
            <a:spLocks noChangeShapeType="1"/>
          </p:cNvSpPr>
          <p:nvPr/>
        </p:nvSpPr>
        <p:spPr bwMode="auto">
          <a:xfrm flipH="1">
            <a:off x="3177282" y="4108977"/>
            <a:ext cx="6096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9" name="Line 44"/>
          <p:cNvSpPr>
            <a:spLocks noChangeShapeType="1"/>
          </p:cNvSpPr>
          <p:nvPr/>
        </p:nvSpPr>
        <p:spPr bwMode="auto">
          <a:xfrm>
            <a:off x="4625082" y="4108977"/>
            <a:ext cx="914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" name="Line 45"/>
          <p:cNvSpPr>
            <a:spLocks noChangeShapeType="1"/>
          </p:cNvSpPr>
          <p:nvPr/>
        </p:nvSpPr>
        <p:spPr bwMode="auto">
          <a:xfrm flipH="1">
            <a:off x="1805681" y="4870977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1" name="Line 46"/>
          <p:cNvSpPr>
            <a:spLocks noChangeShapeType="1"/>
          </p:cNvSpPr>
          <p:nvPr/>
        </p:nvSpPr>
        <p:spPr bwMode="auto">
          <a:xfrm>
            <a:off x="2872482" y="4870977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2" name="Line 47"/>
          <p:cNvSpPr>
            <a:spLocks noChangeShapeType="1"/>
          </p:cNvSpPr>
          <p:nvPr/>
        </p:nvSpPr>
        <p:spPr bwMode="auto">
          <a:xfrm>
            <a:off x="2567682" y="5709177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" name="Line 48"/>
          <p:cNvSpPr>
            <a:spLocks noChangeShapeType="1"/>
          </p:cNvSpPr>
          <p:nvPr/>
        </p:nvSpPr>
        <p:spPr bwMode="auto">
          <a:xfrm>
            <a:off x="5539482" y="4870977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4" name="Line 49"/>
          <p:cNvSpPr>
            <a:spLocks noChangeShapeType="1"/>
          </p:cNvSpPr>
          <p:nvPr/>
        </p:nvSpPr>
        <p:spPr bwMode="auto">
          <a:xfrm>
            <a:off x="6377683" y="4870977"/>
            <a:ext cx="1447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5" name="Line 50"/>
          <p:cNvSpPr>
            <a:spLocks noChangeShapeType="1"/>
          </p:cNvSpPr>
          <p:nvPr/>
        </p:nvSpPr>
        <p:spPr bwMode="auto">
          <a:xfrm>
            <a:off x="4548882" y="5709177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6" name="Line 51"/>
          <p:cNvSpPr>
            <a:spLocks noChangeShapeType="1"/>
          </p:cNvSpPr>
          <p:nvPr/>
        </p:nvSpPr>
        <p:spPr bwMode="auto">
          <a:xfrm>
            <a:off x="6530083" y="5709177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7" name="Rectangle 80"/>
          <p:cNvSpPr>
            <a:spLocks noChangeArrowheads="1"/>
          </p:cNvSpPr>
          <p:nvPr/>
        </p:nvSpPr>
        <p:spPr bwMode="auto">
          <a:xfrm>
            <a:off x="1128019" y="3670383"/>
            <a:ext cx="779059" cy="30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ko-KR" sz="1400" dirty="0" smtClean="0"/>
              <a:t>B+</a:t>
            </a:r>
            <a:r>
              <a:rPr lang="ko-KR" altLang="en-US" sz="1400" dirty="0" smtClean="0"/>
              <a:t>트리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056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73"/>
    </mc:Choice>
    <mc:Fallback xmlns="">
      <p:transition spd="slow" advTm="280173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B+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트리 삽입 알고리즘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14348" y="1643050"/>
            <a:ext cx="785818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06375" indent="-184150">
              <a:lnSpc>
                <a:spcPct val="120000"/>
              </a:lnSpc>
              <a:spcBef>
                <a:spcPct val="100000"/>
              </a:spcBef>
              <a:buFontTx/>
              <a:buChar char="–"/>
            </a:pP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가득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찬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단말노드에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새로운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엔트리를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삽입하고자 할 때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,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그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노드를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두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노드로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분할한다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. </a:t>
            </a:r>
            <a:endParaRPr lang="en-US" altLang="ko-KR" sz="1600" dirty="0" smtClean="0">
              <a:latin typeface="HY동녘M" pitchFamily="18" charset="-127"/>
              <a:ea typeface="HY동녘M" pitchFamily="18" charset="-127"/>
            </a:endParaRPr>
          </a:p>
          <a:p>
            <a:pPr marL="206375" indent="-184150">
              <a:lnSpc>
                <a:spcPct val="120000"/>
              </a:lnSpc>
              <a:spcBef>
                <a:spcPct val="100000"/>
              </a:spcBef>
              <a:buFontTx/>
              <a:buChar char="–"/>
            </a:pP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먼저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원래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노드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(original node)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에 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인덱스 엔트리들 중 절반을 새로운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단말노드로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옮긴다</a:t>
            </a:r>
            <a:r>
              <a:rPr lang="en-US" altLang="ko-KR" sz="16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100000"/>
              </a:spcBef>
              <a:buFontTx/>
              <a:buChar char="–"/>
            </a:pP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부모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내부노드에는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분할된 인덱스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엔트리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중 가운데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엔트리의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600" dirty="0" err="1" smtClean="0">
                <a:latin typeface="HY동녘M" pitchFamily="18" charset="-127"/>
                <a:ea typeface="HY동녘M" pitchFamily="18" charset="-127"/>
              </a:rPr>
              <a:t>탐색값과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 새로 생성된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노드에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대한 포인터의 쌍을 삽입한다</a:t>
            </a:r>
            <a:r>
              <a:rPr lang="en-US" altLang="ko-KR" sz="16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100000"/>
              </a:spcBef>
              <a:buFontTx/>
              <a:buChar char="–"/>
            </a:pP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이때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만약 부모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내부노드가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가득 차 있으면 </a:t>
            </a: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그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노드도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분할해야 한다</a:t>
            </a:r>
            <a:r>
              <a:rPr lang="en-US" altLang="ko-KR" sz="16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100000"/>
              </a:spcBef>
              <a:buFontTx/>
              <a:buChar char="–"/>
            </a:pPr>
            <a:r>
              <a:rPr lang="ko-KR" altLang="en-US" sz="1600" dirty="0" smtClean="0">
                <a:latin typeface="HY동녘M" pitchFamily="18" charset="-127"/>
                <a:ea typeface="HY동녘M" pitchFamily="18" charset="-127"/>
              </a:rPr>
              <a:t>이러한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분할 과정은 새로운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루트노드를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만들 때까지 계속될 수도 있고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,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그렇게 되면 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B</a:t>
            </a:r>
            <a:r>
              <a:rPr lang="en-US" altLang="ko-KR" sz="1600" baseline="30000" dirty="0">
                <a:latin typeface="HY동녘M" pitchFamily="18" charset="-127"/>
                <a:ea typeface="HY동녘M" pitchFamily="18" charset="-127"/>
              </a:rPr>
              <a:t>+ </a:t>
            </a:r>
            <a:r>
              <a:rPr lang="ko-KR" altLang="en-US" sz="1600" dirty="0" err="1">
                <a:latin typeface="HY동녘M" pitchFamily="18" charset="-127"/>
                <a:ea typeface="HY동녘M" pitchFamily="18" charset="-127"/>
              </a:rPr>
              <a:t>트리의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 새로운 단계가 생긴다</a:t>
            </a:r>
            <a:r>
              <a:rPr lang="en-US" altLang="ko-KR" sz="1600" dirty="0">
                <a:latin typeface="HY동녘M" pitchFamily="18" charset="-127"/>
                <a:ea typeface="HY동녘M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7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85"/>
    </mc:Choice>
    <mc:Fallback xmlns="">
      <p:transition spd="slow" advTm="39885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679782" y="4183117"/>
            <a:ext cx="2337563" cy="523862"/>
            <a:chOff x="5679782" y="4183117"/>
            <a:chExt cx="2337563" cy="523862"/>
          </a:xfrm>
        </p:grpSpPr>
        <p:sp>
          <p:nvSpPr>
            <p:cNvPr id="59419" name="Line 27"/>
            <p:cNvSpPr>
              <a:spLocks noChangeShapeType="1"/>
            </p:cNvSpPr>
            <p:nvPr/>
          </p:nvSpPr>
          <p:spPr bwMode="auto">
            <a:xfrm>
              <a:off x="5679782" y="4313292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21" name="Rectangle 29"/>
            <p:cNvSpPr>
              <a:spLocks noChangeArrowheads="1"/>
            </p:cNvSpPr>
            <p:nvPr/>
          </p:nvSpPr>
          <p:spPr bwMode="auto">
            <a:xfrm>
              <a:off x="5968707" y="4183117"/>
              <a:ext cx="2048638" cy="523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 dirty="0"/>
                <a:t>1</a:t>
              </a:r>
              <a:r>
                <a:rPr lang="ko-KR" altLang="en-US" sz="1400" dirty="0"/>
                <a:t>을 삽입 </a:t>
              </a:r>
              <a:r>
                <a:rPr lang="en-US" altLang="ko-KR" sz="1400" dirty="0"/>
                <a:t>: </a:t>
              </a:r>
              <a:r>
                <a:rPr lang="ko-KR" altLang="en-US" sz="1400" dirty="0" err="1" smtClean="0"/>
                <a:t>오버플로우</a:t>
              </a:r>
              <a:endParaRPr lang="ko-KR" altLang="en-US" sz="1400" dirty="0"/>
            </a:p>
            <a:p>
              <a:pPr algn="l"/>
              <a:r>
                <a:rPr lang="ko-KR" altLang="en-US" sz="1400" dirty="0"/>
                <a:t>             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새로운 단계</a:t>
              </a:r>
              <a:r>
                <a:rPr lang="en-US" altLang="ko-KR" sz="1400" dirty="0" smtClean="0"/>
                <a:t>)</a:t>
              </a:r>
              <a:endParaRPr lang="en-US" altLang="ko-KR" sz="1400" dirty="0"/>
            </a:p>
          </p:txBody>
        </p:sp>
      </p:grpSp>
      <p:sp>
        <p:nvSpPr>
          <p:cNvPr id="59422" name="Rectangle 30"/>
          <p:cNvSpPr>
            <a:spLocks noChangeArrowheads="1"/>
          </p:cNvSpPr>
          <p:nvPr/>
        </p:nvSpPr>
        <p:spPr bwMode="auto">
          <a:xfrm>
            <a:off x="3309910" y="1285860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 dirty="0"/>
              <a:t>삽입순서 </a:t>
            </a:r>
            <a:r>
              <a:rPr lang="en-US" altLang="ko-KR" sz="1400" dirty="0"/>
              <a:t>: 8, 5, 1, 7, 3, 12, 9, 6</a:t>
            </a:r>
          </a:p>
        </p:txBody>
      </p:sp>
      <p:sp>
        <p:nvSpPr>
          <p:cNvPr id="59477" name="Rectangle 85"/>
          <p:cNvSpPr>
            <a:spLocks noChangeArrowheads="1"/>
          </p:cNvSpPr>
          <p:nvPr/>
        </p:nvSpPr>
        <p:spPr bwMode="auto">
          <a:xfrm>
            <a:off x="741335" y="1422385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buFontTx/>
              <a:buChar char="•"/>
            </a:pPr>
            <a:r>
              <a:rPr lang="en-US" altLang="ko-KR" sz="1400" dirty="0"/>
              <a:t> </a:t>
            </a:r>
          </a:p>
        </p:txBody>
      </p:sp>
      <p:sp>
        <p:nvSpPr>
          <p:cNvPr id="59478" name="Rectangle 86"/>
          <p:cNvSpPr>
            <a:spLocks noChangeArrowheads="1"/>
          </p:cNvSpPr>
          <p:nvPr/>
        </p:nvSpPr>
        <p:spPr bwMode="auto">
          <a:xfrm>
            <a:off x="741335" y="1879585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0</a:t>
            </a:r>
          </a:p>
        </p:txBody>
      </p:sp>
      <p:sp>
        <p:nvSpPr>
          <p:cNvPr id="59479" name="Rectangle 87"/>
          <p:cNvSpPr>
            <a:spLocks noChangeArrowheads="1"/>
          </p:cNvSpPr>
          <p:nvPr/>
        </p:nvSpPr>
        <p:spPr bwMode="auto">
          <a:xfrm>
            <a:off x="741335" y="2336785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80" name="Rectangle 88"/>
          <p:cNvSpPr>
            <a:spLocks noChangeArrowheads="1"/>
          </p:cNvSpPr>
          <p:nvPr/>
        </p:nvSpPr>
        <p:spPr bwMode="auto">
          <a:xfrm>
            <a:off x="1023910" y="1514460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/>
              <a:t>트리 노드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데이타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널 트리 포인터</a:t>
            </a:r>
          </a:p>
        </p:txBody>
      </p:sp>
      <p:sp>
        <p:nvSpPr>
          <p:cNvPr id="91" name="Rectangle 2"/>
          <p:cNvSpPr txBox="1">
            <a:spLocks noChangeArrowheads="1"/>
          </p:cNvSpPr>
          <p:nvPr/>
        </p:nvSpPr>
        <p:spPr>
          <a:xfrm>
            <a:off x="2071670" y="428604"/>
            <a:ext cx="5857916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대한 삽입의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  <p:sp>
        <p:nvSpPr>
          <p:cNvPr id="92" name="Rectangle 2"/>
          <p:cNvSpPr>
            <a:spLocks noChangeArrowheads="1"/>
          </p:cNvSpPr>
          <p:nvPr/>
        </p:nvSpPr>
        <p:spPr bwMode="auto">
          <a:xfrm>
            <a:off x="3858270" y="1843842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3934470" y="1920042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 smtClean="0"/>
              <a:t>      </a:t>
            </a:r>
            <a:endParaRPr lang="en-US" altLang="ko-KR" sz="1400" dirty="0"/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4696470" y="1920042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</a:p>
        </p:txBody>
      </p:sp>
      <p:sp>
        <p:nvSpPr>
          <p:cNvPr id="95" name="Line 5"/>
          <p:cNvSpPr>
            <a:spLocks noChangeShapeType="1"/>
          </p:cNvSpPr>
          <p:nvPr/>
        </p:nvSpPr>
        <p:spPr bwMode="auto">
          <a:xfrm>
            <a:off x="5452120" y="1837492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Line 6"/>
          <p:cNvSpPr>
            <a:spLocks noChangeShapeType="1"/>
          </p:cNvSpPr>
          <p:nvPr/>
        </p:nvSpPr>
        <p:spPr bwMode="auto">
          <a:xfrm>
            <a:off x="4385320" y="191369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7" name="Line 7"/>
          <p:cNvSpPr>
            <a:spLocks noChangeShapeType="1"/>
          </p:cNvSpPr>
          <p:nvPr/>
        </p:nvSpPr>
        <p:spPr bwMode="auto">
          <a:xfrm>
            <a:off x="5147320" y="191369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858270" y="2653934"/>
            <a:ext cx="1816100" cy="457200"/>
            <a:chOff x="3858270" y="2653934"/>
            <a:chExt cx="1816100" cy="457200"/>
          </a:xfrm>
        </p:grpSpPr>
        <p:sp>
          <p:nvSpPr>
            <p:cNvPr id="100" name="Rectangle 2"/>
            <p:cNvSpPr>
              <a:spLocks noChangeArrowheads="1"/>
            </p:cNvSpPr>
            <p:nvPr/>
          </p:nvSpPr>
          <p:spPr bwMode="auto">
            <a:xfrm>
              <a:off x="3858270" y="2660284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Rectangle 3"/>
            <p:cNvSpPr>
              <a:spLocks noChangeArrowheads="1"/>
            </p:cNvSpPr>
            <p:nvPr/>
          </p:nvSpPr>
          <p:spPr bwMode="auto">
            <a:xfrm>
              <a:off x="3934470" y="273648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 smtClean="0"/>
                <a:t>   8  0  </a:t>
              </a:r>
              <a:endParaRPr lang="en-US" altLang="ko-KR" sz="1400" dirty="0"/>
            </a:p>
          </p:txBody>
        </p:sp>
        <p:sp>
          <p:nvSpPr>
            <p:cNvPr id="102" name="Rectangle 4"/>
            <p:cNvSpPr>
              <a:spLocks noChangeArrowheads="1"/>
            </p:cNvSpPr>
            <p:nvPr/>
          </p:nvSpPr>
          <p:spPr bwMode="auto">
            <a:xfrm>
              <a:off x="4696470" y="273648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</a:p>
          </p:txBody>
        </p:sp>
        <p:sp>
          <p:nvSpPr>
            <p:cNvPr id="103" name="Line 5"/>
            <p:cNvSpPr>
              <a:spLocks noChangeShapeType="1"/>
            </p:cNvSpPr>
            <p:nvPr/>
          </p:nvSpPr>
          <p:spPr bwMode="auto">
            <a:xfrm>
              <a:off x="5452120" y="265393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" name="Line 6"/>
            <p:cNvSpPr>
              <a:spLocks noChangeShapeType="1"/>
            </p:cNvSpPr>
            <p:nvPr/>
          </p:nvSpPr>
          <p:spPr bwMode="auto">
            <a:xfrm>
              <a:off x="4385320" y="273013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Line 7"/>
            <p:cNvSpPr>
              <a:spLocks noChangeShapeType="1"/>
            </p:cNvSpPr>
            <p:nvPr/>
          </p:nvSpPr>
          <p:spPr bwMode="auto">
            <a:xfrm>
              <a:off x="5147320" y="273013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64269" y="4100567"/>
            <a:ext cx="1816100" cy="457200"/>
            <a:chOff x="3858270" y="3589741"/>
            <a:chExt cx="1816100" cy="457200"/>
          </a:xfrm>
        </p:grpSpPr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3858270" y="3596091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Rectangle 3"/>
            <p:cNvSpPr>
              <a:spLocks noChangeArrowheads="1"/>
            </p:cNvSpPr>
            <p:nvPr/>
          </p:nvSpPr>
          <p:spPr bwMode="auto">
            <a:xfrm>
              <a:off x="3934470" y="3672291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4696470" y="3672291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5452120" y="3589741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>
              <a:off x="4385320" y="3665941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5147320" y="3665941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14483" y="5186417"/>
            <a:ext cx="4559300" cy="1289050"/>
            <a:chOff x="1198535" y="2260600"/>
            <a:chExt cx="4559300" cy="1289050"/>
          </a:xfrm>
        </p:grpSpPr>
        <p:sp>
          <p:nvSpPr>
            <p:cNvPr id="43" name="Rectangle 8"/>
            <p:cNvSpPr>
              <a:spLocks noChangeArrowheads="1"/>
            </p:cNvSpPr>
            <p:nvPr/>
          </p:nvSpPr>
          <p:spPr bwMode="auto">
            <a:xfrm>
              <a:off x="1198535" y="3098800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Rectangle 9"/>
            <p:cNvSpPr>
              <a:spLocks noChangeArrowheads="1"/>
            </p:cNvSpPr>
            <p:nvPr/>
          </p:nvSpPr>
          <p:spPr bwMode="auto">
            <a:xfrm>
              <a:off x="1274735" y="3175000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1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2036735" y="3175000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>
              <a:off x="2792385" y="309245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>
              <a:off x="1725585" y="316865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>
              <a:off x="2487585" y="316865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auto">
            <a:xfrm>
              <a:off x="3941735" y="3098800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4017935" y="3175000"/>
              <a:ext cx="7493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/>
                <a:t>   8    0</a:t>
              </a: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5535585" y="309245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4468785" y="316865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Rectangle 18"/>
            <p:cNvSpPr>
              <a:spLocks noChangeArrowheads="1"/>
            </p:cNvSpPr>
            <p:nvPr/>
          </p:nvSpPr>
          <p:spPr bwMode="auto">
            <a:xfrm>
              <a:off x="3941735" y="2260600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Rectangle 19"/>
            <p:cNvSpPr>
              <a:spLocks noChangeArrowheads="1"/>
            </p:cNvSpPr>
            <p:nvPr/>
          </p:nvSpPr>
          <p:spPr bwMode="auto">
            <a:xfrm>
              <a:off x="4094135" y="2260600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5</a:t>
              </a:r>
            </a:p>
          </p:txBody>
        </p:sp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4932335" y="2260600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Rectangle 21"/>
            <p:cNvSpPr>
              <a:spLocks noChangeArrowheads="1"/>
            </p:cNvSpPr>
            <p:nvPr/>
          </p:nvSpPr>
          <p:spPr bwMode="auto">
            <a:xfrm>
              <a:off x="3895698" y="2352675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4733898" y="2352675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28898" y="3190875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9" name="Line 24"/>
            <p:cNvSpPr>
              <a:spLocks noChangeShapeType="1"/>
            </p:cNvSpPr>
            <p:nvPr/>
          </p:nvSpPr>
          <p:spPr bwMode="auto">
            <a:xfrm flipH="1">
              <a:off x="2258985" y="2482850"/>
              <a:ext cx="1752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Line 25"/>
            <p:cNvSpPr>
              <a:spLocks noChangeShapeType="1"/>
            </p:cNvSpPr>
            <p:nvPr/>
          </p:nvSpPr>
          <p:spPr bwMode="auto">
            <a:xfrm flipH="1">
              <a:off x="4621185" y="2482850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Line 26"/>
            <p:cNvSpPr>
              <a:spLocks noChangeShapeType="1"/>
            </p:cNvSpPr>
            <p:nvPr/>
          </p:nvSpPr>
          <p:spPr bwMode="auto">
            <a:xfrm>
              <a:off x="2944785" y="3354710"/>
              <a:ext cx="990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710793" y="1946685"/>
            <a:ext cx="1175386" cy="308419"/>
            <a:chOff x="5679782" y="4183117"/>
            <a:chExt cx="1175386" cy="308419"/>
          </a:xfrm>
        </p:grpSpPr>
        <p:sp>
          <p:nvSpPr>
            <p:cNvPr id="63" name="Line 27"/>
            <p:cNvSpPr>
              <a:spLocks noChangeShapeType="1"/>
            </p:cNvSpPr>
            <p:nvPr/>
          </p:nvSpPr>
          <p:spPr bwMode="auto">
            <a:xfrm>
              <a:off x="5679782" y="4313292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5968707" y="4183117"/>
              <a:ext cx="886461" cy="30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 dirty="0" smtClean="0"/>
                <a:t>8</a:t>
              </a:r>
              <a:r>
                <a:rPr lang="ko-KR" altLang="en-US" sz="1400" dirty="0" smtClean="0"/>
                <a:t>을 삽입</a:t>
              </a:r>
              <a:endParaRPr lang="en-US" altLang="ko-KR" sz="1400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695764" y="2779368"/>
            <a:ext cx="1116075" cy="308419"/>
            <a:chOff x="5679782" y="4183117"/>
            <a:chExt cx="1116075" cy="308419"/>
          </a:xfrm>
        </p:grpSpPr>
        <p:sp>
          <p:nvSpPr>
            <p:cNvPr id="66" name="Line 27"/>
            <p:cNvSpPr>
              <a:spLocks noChangeShapeType="1"/>
            </p:cNvSpPr>
            <p:nvPr/>
          </p:nvSpPr>
          <p:spPr bwMode="auto">
            <a:xfrm>
              <a:off x="5679782" y="4313292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5968707" y="4183117"/>
              <a:ext cx="827150" cy="30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 dirty="0" smtClean="0"/>
                <a:t>5</a:t>
              </a:r>
              <a:r>
                <a:rPr lang="ko-KR" altLang="en-US" sz="1400" dirty="0" err="1" smtClean="0"/>
                <a:t>를삽입</a:t>
              </a:r>
              <a:endParaRPr lang="en-US" altLang="ko-K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3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367"/>
    </mc:Choice>
    <mc:Fallback xmlns="">
      <p:transition spd="slow" advTm="30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241398" y="23679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1317598" y="24441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1   </a:t>
            </a:r>
            <a:r>
              <a:rPr lang="en-US" altLang="ko-KR" sz="1400" dirty="0"/>
              <a:t>0</a:t>
            </a:r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2079598" y="24441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5   </a:t>
            </a:r>
            <a:r>
              <a:rPr lang="en-US" altLang="ko-KR" sz="1400" dirty="0"/>
              <a:t>0</a:t>
            </a:r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2835248" y="23616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1768448" y="24378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2530448" y="24378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3984598" y="23679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4060798" y="2444164"/>
            <a:ext cx="7493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/>
              <a:t>   8    0</a:t>
            </a:r>
          </a:p>
        </p:txBody>
      </p:sp>
      <p:sp>
        <p:nvSpPr>
          <p:cNvPr id="59408" name="Line 16"/>
          <p:cNvSpPr>
            <a:spLocks noChangeShapeType="1"/>
          </p:cNvSpPr>
          <p:nvPr/>
        </p:nvSpPr>
        <p:spPr bwMode="auto">
          <a:xfrm>
            <a:off x="5578448" y="23616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>
            <a:off x="4511648" y="24378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3984598" y="15297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1" name="Rectangle 19"/>
          <p:cNvSpPr>
            <a:spLocks noChangeArrowheads="1"/>
          </p:cNvSpPr>
          <p:nvPr/>
        </p:nvSpPr>
        <p:spPr bwMode="auto">
          <a:xfrm>
            <a:off x="4136998" y="15297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5</a:t>
            </a:r>
          </a:p>
        </p:txBody>
      </p:sp>
      <p:sp>
        <p:nvSpPr>
          <p:cNvPr id="59412" name="Rectangle 20"/>
          <p:cNvSpPr>
            <a:spLocks noChangeArrowheads="1"/>
          </p:cNvSpPr>
          <p:nvPr/>
        </p:nvSpPr>
        <p:spPr bwMode="auto">
          <a:xfrm>
            <a:off x="4975198" y="15297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3" name="Rectangle 21"/>
          <p:cNvSpPr>
            <a:spLocks noChangeArrowheads="1"/>
          </p:cNvSpPr>
          <p:nvPr/>
        </p:nvSpPr>
        <p:spPr bwMode="auto">
          <a:xfrm>
            <a:off x="3938561" y="16218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14" name="Rectangle 22"/>
          <p:cNvSpPr>
            <a:spLocks noChangeArrowheads="1"/>
          </p:cNvSpPr>
          <p:nvPr/>
        </p:nvSpPr>
        <p:spPr bwMode="auto">
          <a:xfrm>
            <a:off x="4776761" y="16218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2871761" y="24600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 flipH="1">
            <a:off x="2301848" y="1752014"/>
            <a:ext cx="1752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7" name="Line 25"/>
          <p:cNvSpPr>
            <a:spLocks noChangeShapeType="1"/>
          </p:cNvSpPr>
          <p:nvPr/>
        </p:nvSpPr>
        <p:spPr bwMode="auto">
          <a:xfrm flipH="1">
            <a:off x="4664048" y="175201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>
            <a:off x="2987648" y="2618264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20" name="Line 28"/>
          <p:cNvSpPr>
            <a:spLocks noChangeShapeType="1"/>
          </p:cNvSpPr>
          <p:nvPr/>
        </p:nvSpPr>
        <p:spPr bwMode="auto">
          <a:xfrm>
            <a:off x="5807048" y="2590214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21" name="Rectangle 29"/>
          <p:cNvSpPr>
            <a:spLocks noChangeArrowheads="1"/>
          </p:cNvSpPr>
          <p:nvPr/>
        </p:nvSpPr>
        <p:spPr bwMode="auto">
          <a:xfrm>
            <a:off x="6053110" y="1743060"/>
            <a:ext cx="886461" cy="117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endParaRPr lang="en-US" altLang="ko-KR" sz="1400" dirty="0" smtClean="0"/>
          </a:p>
          <a:p>
            <a:pPr algn="l"/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en-US" altLang="ko-KR" sz="1400" dirty="0"/>
              <a:t>7</a:t>
            </a:r>
            <a:r>
              <a:rPr lang="ko-KR" altLang="en-US" sz="1400" dirty="0"/>
              <a:t>을 삽입</a:t>
            </a:r>
          </a:p>
          <a:p>
            <a:pPr algn="l"/>
            <a:endParaRPr lang="ko-KR" altLang="en-US" sz="1400" dirty="0"/>
          </a:p>
        </p:txBody>
      </p:sp>
      <p:sp>
        <p:nvSpPr>
          <p:cNvPr id="59422" name="Rectangle 30"/>
          <p:cNvSpPr>
            <a:spLocks noChangeArrowheads="1"/>
          </p:cNvSpPr>
          <p:nvPr/>
        </p:nvSpPr>
        <p:spPr bwMode="auto">
          <a:xfrm>
            <a:off x="6228184" y="1226262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 dirty="0"/>
              <a:t>삽입순서 </a:t>
            </a:r>
            <a:r>
              <a:rPr lang="en-US" altLang="ko-KR" sz="1400" dirty="0"/>
              <a:t>: 8, 5, 1, 7, 3, 12, 9, 6</a:t>
            </a:r>
          </a:p>
        </p:txBody>
      </p:sp>
      <p:sp>
        <p:nvSpPr>
          <p:cNvPr id="59444" name="Rectangle 52"/>
          <p:cNvSpPr>
            <a:spLocks noChangeArrowheads="1"/>
          </p:cNvSpPr>
          <p:nvPr/>
        </p:nvSpPr>
        <p:spPr bwMode="auto">
          <a:xfrm>
            <a:off x="642910" y="3876660"/>
            <a:ext cx="2246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ko-KR" sz="1400" dirty="0"/>
              <a:t>3</a:t>
            </a:r>
            <a:r>
              <a:rPr lang="ko-KR" altLang="en-US" sz="1400" dirty="0"/>
              <a:t>을 삽입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오버플로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분할</a:t>
            </a:r>
            <a:r>
              <a:rPr lang="en-US" altLang="ko-KR" sz="1400" dirty="0"/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98535" y="3479785"/>
            <a:ext cx="4668838" cy="1441450"/>
            <a:chOff x="1198535" y="3479785"/>
            <a:chExt cx="4668838" cy="1441450"/>
          </a:xfrm>
        </p:grpSpPr>
        <p:sp>
          <p:nvSpPr>
            <p:cNvPr id="59423" name="Rectangle 31"/>
            <p:cNvSpPr>
              <a:spLocks noChangeArrowheads="1"/>
            </p:cNvSpPr>
            <p:nvPr/>
          </p:nvSpPr>
          <p:spPr bwMode="auto">
            <a:xfrm>
              <a:off x="3941735" y="3479785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24" name="Rectangle 32"/>
            <p:cNvSpPr>
              <a:spLocks noChangeArrowheads="1"/>
            </p:cNvSpPr>
            <p:nvPr/>
          </p:nvSpPr>
          <p:spPr bwMode="auto">
            <a:xfrm>
              <a:off x="4094135" y="3479785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5</a:t>
              </a:r>
            </a:p>
          </p:txBody>
        </p:sp>
        <p:sp>
          <p:nvSpPr>
            <p:cNvPr id="59425" name="Rectangle 33"/>
            <p:cNvSpPr>
              <a:spLocks noChangeArrowheads="1"/>
            </p:cNvSpPr>
            <p:nvPr/>
          </p:nvSpPr>
          <p:spPr bwMode="auto">
            <a:xfrm>
              <a:off x="4932335" y="3479785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26" name="Rectangle 34"/>
            <p:cNvSpPr>
              <a:spLocks noChangeArrowheads="1"/>
            </p:cNvSpPr>
            <p:nvPr/>
          </p:nvSpPr>
          <p:spPr bwMode="auto">
            <a:xfrm>
              <a:off x="3895698" y="3571860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9427" name="Rectangle 35"/>
            <p:cNvSpPr>
              <a:spLocks noChangeArrowheads="1"/>
            </p:cNvSpPr>
            <p:nvPr/>
          </p:nvSpPr>
          <p:spPr bwMode="auto">
            <a:xfrm>
              <a:off x="4733898" y="3571860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9428" name="Rectangle 36"/>
            <p:cNvSpPr>
              <a:spLocks noChangeArrowheads="1"/>
            </p:cNvSpPr>
            <p:nvPr/>
          </p:nvSpPr>
          <p:spPr bwMode="auto">
            <a:xfrm>
              <a:off x="1198535" y="4470385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29" name="Rectangle 37"/>
            <p:cNvSpPr>
              <a:spLocks noChangeArrowheads="1"/>
            </p:cNvSpPr>
            <p:nvPr/>
          </p:nvSpPr>
          <p:spPr bwMode="auto">
            <a:xfrm>
              <a:off x="1274735" y="4546585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1 </a:t>
              </a:r>
              <a:r>
                <a:rPr lang="en-US" altLang="ko-KR" sz="1400" dirty="0" smtClean="0"/>
                <a:t>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59430" name="Rectangle 38"/>
            <p:cNvSpPr>
              <a:spLocks noChangeArrowheads="1"/>
            </p:cNvSpPr>
            <p:nvPr/>
          </p:nvSpPr>
          <p:spPr bwMode="auto">
            <a:xfrm>
              <a:off x="2036735" y="4546585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/>
                <a:t>  5    0</a:t>
              </a:r>
            </a:p>
          </p:txBody>
        </p:sp>
        <p:sp>
          <p:nvSpPr>
            <p:cNvPr id="59431" name="Line 39"/>
            <p:cNvSpPr>
              <a:spLocks noChangeShapeType="1"/>
            </p:cNvSpPr>
            <p:nvPr/>
          </p:nvSpPr>
          <p:spPr bwMode="auto">
            <a:xfrm>
              <a:off x="2792385" y="446403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32" name="Line 40"/>
            <p:cNvSpPr>
              <a:spLocks noChangeShapeType="1"/>
            </p:cNvSpPr>
            <p:nvPr/>
          </p:nvSpPr>
          <p:spPr bwMode="auto">
            <a:xfrm>
              <a:off x="1725585" y="4540235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33" name="Line 41"/>
            <p:cNvSpPr>
              <a:spLocks noChangeShapeType="1"/>
            </p:cNvSpPr>
            <p:nvPr/>
          </p:nvSpPr>
          <p:spPr bwMode="auto">
            <a:xfrm>
              <a:off x="2487585" y="4540235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34" name="Rectangle 42"/>
            <p:cNvSpPr>
              <a:spLocks noChangeArrowheads="1"/>
            </p:cNvSpPr>
            <p:nvPr/>
          </p:nvSpPr>
          <p:spPr bwMode="auto">
            <a:xfrm>
              <a:off x="2828898" y="4562460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9435" name="Rectangle 43"/>
            <p:cNvSpPr>
              <a:spLocks noChangeArrowheads="1"/>
            </p:cNvSpPr>
            <p:nvPr/>
          </p:nvSpPr>
          <p:spPr bwMode="auto">
            <a:xfrm>
              <a:off x="3941735" y="4470385"/>
              <a:ext cx="18161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36" name="Rectangle 44"/>
            <p:cNvSpPr>
              <a:spLocks noChangeArrowheads="1"/>
            </p:cNvSpPr>
            <p:nvPr/>
          </p:nvSpPr>
          <p:spPr bwMode="auto">
            <a:xfrm>
              <a:off x="4017935" y="4546585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7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59437" name="Rectangle 45"/>
            <p:cNvSpPr>
              <a:spLocks noChangeArrowheads="1"/>
            </p:cNvSpPr>
            <p:nvPr/>
          </p:nvSpPr>
          <p:spPr bwMode="auto">
            <a:xfrm>
              <a:off x="4779935" y="4546585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59438" name="Line 46"/>
            <p:cNvSpPr>
              <a:spLocks noChangeShapeType="1"/>
            </p:cNvSpPr>
            <p:nvPr/>
          </p:nvSpPr>
          <p:spPr bwMode="auto">
            <a:xfrm>
              <a:off x="5535585" y="446403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39" name="Line 47"/>
            <p:cNvSpPr>
              <a:spLocks noChangeShapeType="1"/>
            </p:cNvSpPr>
            <p:nvPr/>
          </p:nvSpPr>
          <p:spPr bwMode="auto">
            <a:xfrm>
              <a:off x="4468785" y="4540235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40" name="Line 48"/>
            <p:cNvSpPr>
              <a:spLocks noChangeShapeType="1"/>
            </p:cNvSpPr>
            <p:nvPr/>
          </p:nvSpPr>
          <p:spPr bwMode="auto">
            <a:xfrm>
              <a:off x="5230785" y="4540235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41" name="Rectangle 49"/>
            <p:cNvSpPr>
              <a:spLocks noChangeArrowheads="1"/>
            </p:cNvSpPr>
            <p:nvPr/>
          </p:nvSpPr>
          <p:spPr bwMode="auto">
            <a:xfrm>
              <a:off x="5572098" y="4562460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59442" name="Line 50"/>
            <p:cNvSpPr>
              <a:spLocks noChangeShapeType="1"/>
            </p:cNvSpPr>
            <p:nvPr/>
          </p:nvSpPr>
          <p:spPr bwMode="auto">
            <a:xfrm flipH="1">
              <a:off x="2258985" y="3702035"/>
              <a:ext cx="1752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43" name="Line 51"/>
            <p:cNvSpPr>
              <a:spLocks noChangeShapeType="1"/>
            </p:cNvSpPr>
            <p:nvPr/>
          </p:nvSpPr>
          <p:spPr bwMode="auto">
            <a:xfrm flipH="1">
              <a:off x="4621185" y="3702035"/>
              <a:ext cx="2286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472" name="Line 80"/>
            <p:cNvSpPr>
              <a:spLocks noChangeShapeType="1"/>
            </p:cNvSpPr>
            <p:nvPr/>
          </p:nvSpPr>
          <p:spPr bwMode="auto">
            <a:xfrm>
              <a:off x="2944785" y="4731905"/>
              <a:ext cx="990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9477" name="Rectangle 85"/>
          <p:cNvSpPr>
            <a:spLocks noChangeArrowheads="1"/>
          </p:cNvSpPr>
          <p:nvPr/>
        </p:nvSpPr>
        <p:spPr bwMode="auto">
          <a:xfrm>
            <a:off x="279121" y="2405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buFontTx/>
              <a:buChar char="•"/>
            </a:pPr>
            <a:r>
              <a:rPr lang="en-US" altLang="ko-KR" sz="1400" dirty="0"/>
              <a:t> </a:t>
            </a:r>
          </a:p>
        </p:txBody>
      </p:sp>
      <p:sp>
        <p:nvSpPr>
          <p:cNvPr id="59478" name="Rectangle 86"/>
          <p:cNvSpPr>
            <a:spLocks noChangeArrowheads="1"/>
          </p:cNvSpPr>
          <p:nvPr/>
        </p:nvSpPr>
        <p:spPr bwMode="auto">
          <a:xfrm>
            <a:off x="279121" y="6977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0</a:t>
            </a:r>
          </a:p>
        </p:txBody>
      </p:sp>
      <p:sp>
        <p:nvSpPr>
          <p:cNvPr id="59479" name="Rectangle 87"/>
          <p:cNvSpPr>
            <a:spLocks noChangeArrowheads="1"/>
          </p:cNvSpPr>
          <p:nvPr/>
        </p:nvSpPr>
        <p:spPr bwMode="auto">
          <a:xfrm>
            <a:off x="279121" y="11549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80" name="Rectangle 88"/>
          <p:cNvSpPr>
            <a:spLocks noChangeArrowheads="1"/>
          </p:cNvSpPr>
          <p:nvPr/>
        </p:nvSpPr>
        <p:spPr bwMode="auto">
          <a:xfrm>
            <a:off x="561696" y="332656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/>
              <a:t>트리 노드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데이타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널 트리 포인터</a:t>
            </a:r>
          </a:p>
        </p:txBody>
      </p:sp>
      <p:sp>
        <p:nvSpPr>
          <p:cNvPr id="91" name="Rectangle 2"/>
          <p:cNvSpPr txBox="1">
            <a:spLocks noChangeArrowheads="1"/>
          </p:cNvSpPr>
          <p:nvPr/>
        </p:nvSpPr>
        <p:spPr>
          <a:xfrm>
            <a:off x="2071670" y="428604"/>
            <a:ext cx="5857916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대한 삽입의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5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4"/>
    </mc:Choice>
    <mc:Fallback xmlns="">
      <p:transition spd="slow" advTm="7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4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2" name="Rectangle 30"/>
          <p:cNvSpPr>
            <a:spLocks noChangeArrowheads="1"/>
          </p:cNvSpPr>
          <p:nvPr/>
        </p:nvSpPr>
        <p:spPr bwMode="auto">
          <a:xfrm>
            <a:off x="6228184" y="1226262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 dirty="0"/>
              <a:t>삽입순서 </a:t>
            </a:r>
            <a:r>
              <a:rPr lang="en-US" altLang="ko-KR" sz="1400" dirty="0"/>
              <a:t>: 8, 5, 1, 7, 3, 12, 9, 6</a:t>
            </a:r>
          </a:p>
        </p:txBody>
      </p:sp>
      <p:sp>
        <p:nvSpPr>
          <p:cNvPr id="59445" name="Rectangle 53"/>
          <p:cNvSpPr>
            <a:spLocks noChangeArrowheads="1"/>
          </p:cNvSpPr>
          <p:nvPr/>
        </p:nvSpPr>
        <p:spPr bwMode="auto">
          <a:xfrm>
            <a:off x="3858816" y="1988840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46" name="Rectangle 54"/>
          <p:cNvSpPr>
            <a:spLocks noChangeArrowheads="1"/>
          </p:cNvSpPr>
          <p:nvPr/>
        </p:nvSpPr>
        <p:spPr bwMode="auto">
          <a:xfrm>
            <a:off x="4011216" y="1988840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3</a:t>
            </a:r>
          </a:p>
        </p:txBody>
      </p:sp>
      <p:sp>
        <p:nvSpPr>
          <p:cNvPr id="59447" name="Rectangle 55"/>
          <p:cNvSpPr>
            <a:spLocks noChangeArrowheads="1"/>
          </p:cNvSpPr>
          <p:nvPr/>
        </p:nvSpPr>
        <p:spPr bwMode="auto">
          <a:xfrm>
            <a:off x="4849416" y="1988840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5</a:t>
            </a:r>
          </a:p>
        </p:txBody>
      </p:sp>
      <p:sp>
        <p:nvSpPr>
          <p:cNvPr id="59448" name="Rectangle 56"/>
          <p:cNvSpPr>
            <a:spLocks noChangeArrowheads="1"/>
          </p:cNvSpPr>
          <p:nvPr/>
        </p:nvSpPr>
        <p:spPr bwMode="auto">
          <a:xfrm>
            <a:off x="3812779" y="20809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49" name="Rectangle 57"/>
          <p:cNvSpPr>
            <a:spLocks noChangeArrowheads="1"/>
          </p:cNvSpPr>
          <p:nvPr/>
        </p:nvSpPr>
        <p:spPr bwMode="auto">
          <a:xfrm>
            <a:off x="4650979" y="20809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50" name="Rectangle 58"/>
          <p:cNvSpPr>
            <a:spLocks noChangeArrowheads="1"/>
          </p:cNvSpPr>
          <p:nvPr/>
        </p:nvSpPr>
        <p:spPr bwMode="auto">
          <a:xfrm>
            <a:off x="1115616" y="2979440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51" name="Rectangle 59"/>
          <p:cNvSpPr>
            <a:spLocks noChangeArrowheads="1"/>
          </p:cNvSpPr>
          <p:nvPr/>
        </p:nvSpPr>
        <p:spPr bwMode="auto">
          <a:xfrm>
            <a:off x="1191816" y="3055640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1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0</a:t>
            </a:r>
          </a:p>
        </p:txBody>
      </p:sp>
      <p:sp>
        <p:nvSpPr>
          <p:cNvPr id="59452" name="Rectangle 60"/>
          <p:cNvSpPr>
            <a:spLocks noChangeArrowheads="1"/>
          </p:cNvSpPr>
          <p:nvPr/>
        </p:nvSpPr>
        <p:spPr bwMode="auto">
          <a:xfrm>
            <a:off x="1953816" y="3055640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/>
              <a:t>  3    0</a:t>
            </a:r>
          </a:p>
        </p:txBody>
      </p:sp>
      <p:sp>
        <p:nvSpPr>
          <p:cNvPr id="59453" name="Line 61"/>
          <p:cNvSpPr>
            <a:spLocks noChangeShapeType="1"/>
          </p:cNvSpPr>
          <p:nvPr/>
        </p:nvSpPr>
        <p:spPr bwMode="auto">
          <a:xfrm>
            <a:off x="2709466" y="297309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54" name="Line 62"/>
          <p:cNvSpPr>
            <a:spLocks noChangeShapeType="1"/>
          </p:cNvSpPr>
          <p:nvPr/>
        </p:nvSpPr>
        <p:spPr bwMode="auto">
          <a:xfrm>
            <a:off x="1642666" y="30492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55" name="Line 63"/>
          <p:cNvSpPr>
            <a:spLocks noChangeShapeType="1"/>
          </p:cNvSpPr>
          <p:nvPr/>
        </p:nvSpPr>
        <p:spPr bwMode="auto">
          <a:xfrm>
            <a:off x="2404666" y="30492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56" name="Rectangle 64"/>
          <p:cNvSpPr>
            <a:spLocks noChangeArrowheads="1"/>
          </p:cNvSpPr>
          <p:nvPr/>
        </p:nvSpPr>
        <p:spPr bwMode="auto">
          <a:xfrm>
            <a:off x="2745979" y="30715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57" name="Rectangle 65"/>
          <p:cNvSpPr>
            <a:spLocks noChangeArrowheads="1"/>
          </p:cNvSpPr>
          <p:nvPr/>
        </p:nvSpPr>
        <p:spPr bwMode="auto">
          <a:xfrm>
            <a:off x="3858816" y="2979440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58" name="Rectangle 66"/>
          <p:cNvSpPr>
            <a:spLocks noChangeArrowheads="1"/>
          </p:cNvSpPr>
          <p:nvPr/>
        </p:nvSpPr>
        <p:spPr bwMode="auto">
          <a:xfrm>
            <a:off x="3935016" y="3055640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5   </a:t>
            </a:r>
            <a:r>
              <a:rPr lang="en-US" altLang="ko-KR" sz="1400" dirty="0"/>
              <a:t>0</a:t>
            </a:r>
          </a:p>
        </p:txBody>
      </p:sp>
      <p:sp>
        <p:nvSpPr>
          <p:cNvPr id="59459" name="Line 67"/>
          <p:cNvSpPr>
            <a:spLocks noChangeShapeType="1"/>
          </p:cNvSpPr>
          <p:nvPr/>
        </p:nvSpPr>
        <p:spPr bwMode="auto">
          <a:xfrm>
            <a:off x="5452666" y="297309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0" name="Line 68"/>
          <p:cNvSpPr>
            <a:spLocks noChangeShapeType="1"/>
          </p:cNvSpPr>
          <p:nvPr/>
        </p:nvSpPr>
        <p:spPr bwMode="auto">
          <a:xfrm>
            <a:off x="4385866" y="30492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1" name="Rectangle 69"/>
          <p:cNvSpPr>
            <a:spLocks noChangeArrowheads="1"/>
          </p:cNvSpPr>
          <p:nvPr/>
        </p:nvSpPr>
        <p:spPr bwMode="auto">
          <a:xfrm>
            <a:off x="5489179" y="30715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62" name="Rectangle 70"/>
          <p:cNvSpPr>
            <a:spLocks noChangeArrowheads="1"/>
          </p:cNvSpPr>
          <p:nvPr/>
        </p:nvSpPr>
        <p:spPr bwMode="auto">
          <a:xfrm>
            <a:off x="6221016" y="2979440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3" name="Rectangle 71"/>
          <p:cNvSpPr>
            <a:spLocks noChangeArrowheads="1"/>
          </p:cNvSpPr>
          <p:nvPr/>
        </p:nvSpPr>
        <p:spPr bwMode="auto">
          <a:xfrm>
            <a:off x="6297216" y="3055640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7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0</a:t>
            </a:r>
          </a:p>
        </p:txBody>
      </p:sp>
      <p:sp>
        <p:nvSpPr>
          <p:cNvPr id="59464" name="Rectangle 72"/>
          <p:cNvSpPr>
            <a:spLocks noChangeArrowheads="1"/>
          </p:cNvSpPr>
          <p:nvPr/>
        </p:nvSpPr>
        <p:spPr bwMode="auto">
          <a:xfrm>
            <a:off x="7059216" y="3055640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8   </a:t>
            </a:r>
            <a:r>
              <a:rPr lang="en-US" altLang="ko-KR" sz="1400" dirty="0"/>
              <a:t>0</a:t>
            </a:r>
          </a:p>
        </p:txBody>
      </p:sp>
      <p:sp>
        <p:nvSpPr>
          <p:cNvPr id="59465" name="Line 73"/>
          <p:cNvSpPr>
            <a:spLocks noChangeShapeType="1"/>
          </p:cNvSpPr>
          <p:nvPr/>
        </p:nvSpPr>
        <p:spPr bwMode="auto">
          <a:xfrm>
            <a:off x="7814866" y="297309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6" name="Line 74"/>
          <p:cNvSpPr>
            <a:spLocks noChangeShapeType="1"/>
          </p:cNvSpPr>
          <p:nvPr/>
        </p:nvSpPr>
        <p:spPr bwMode="auto">
          <a:xfrm>
            <a:off x="6748066" y="30492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7" name="Line 75"/>
          <p:cNvSpPr>
            <a:spLocks noChangeShapeType="1"/>
          </p:cNvSpPr>
          <p:nvPr/>
        </p:nvSpPr>
        <p:spPr bwMode="auto">
          <a:xfrm>
            <a:off x="7510066" y="30492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68" name="Rectangle 76"/>
          <p:cNvSpPr>
            <a:spLocks noChangeArrowheads="1"/>
          </p:cNvSpPr>
          <p:nvPr/>
        </p:nvSpPr>
        <p:spPr bwMode="auto">
          <a:xfrm>
            <a:off x="7851379" y="30715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59469" name="Line 77"/>
          <p:cNvSpPr>
            <a:spLocks noChangeShapeType="1"/>
          </p:cNvSpPr>
          <p:nvPr/>
        </p:nvSpPr>
        <p:spPr bwMode="auto">
          <a:xfrm flipH="1">
            <a:off x="2176066" y="2211090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70" name="Line 78"/>
          <p:cNvSpPr>
            <a:spLocks noChangeShapeType="1"/>
          </p:cNvSpPr>
          <p:nvPr/>
        </p:nvSpPr>
        <p:spPr bwMode="auto">
          <a:xfrm flipH="1">
            <a:off x="4538266" y="2211090"/>
            <a:ext cx="228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71" name="Line 79"/>
          <p:cNvSpPr>
            <a:spLocks noChangeShapeType="1"/>
          </p:cNvSpPr>
          <p:nvPr/>
        </p:nvSpPr>
        <p:spPr bwMode="auto">
          <a:xfrm>
            <a:off x="5605066" y="2211090"/>
            <a:ext cx="914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73" name="Line 81"/>
          <p:cNvSpPr>
            <a:spLocks noChangeShapeType="1"/>
          </p:cNvSpPr>
          <p:nvPr/>
        </p:nvSpPr>
        <p:spPr bwMode="auto">
          <a:xfrm>
            <a:off x="2861866" y="323535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74" name="Line 82"/>
          <p:cNvSpPr>
            <a:spLocks noChangeShapeType="1"/>
          </p:cNvSpPr>
          <p:nvPr/>
        </p:nvSpPr>
        <p:spPr bwMode="auto">
          <a:xfrm>
            <a:off x="5605066" y="323535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75" name="Rectangle 83"/>
          <p:cNvSpPr>
            <a:spLocks noChangeArrowheads="1"/>
          </p:cNvSpPr>
          <p:nvPr/>
        </p:nvSpPr>
        <p:spPr bwMode="auto">
          <a:xfrm>
            <a:off x="5489179" y="2080915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053110" y="1743060"/>
            <a:ext cx="1885131" cy="1230030"/>
            <a:chOff x="6053110" y="1743060"/>
            <a:chExt cx="1885131" cy="1230030"/>
          </a:xfrm>
        </p:grpSpPr>
        <p:sp>
          <p:nvSpPr>
            <p:cNvPr id="59421" name="Rectangle 29"/>
            <p:cNvSpPr>
              <a:spLocks noChangeArrowheads="1"/>
            </p:cNvSpPr>
            <p:nvPr/>
          </p:nvSpPr>
          <p:spPr bwMode="auto">
            <a:xfrm>
              <a:off x="6053110" y="1743060"/>
              <a:ext cx="1885131" cy="739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 dirty="0" smtClean="0"/>
                <a:t>12</a:t>
              </a:r>
              <a:r>
                <a:rPr lang="ko-KR" altLang="en-US" sz="1400" dirty="0"/>
                <a:t>를 삽입 </a:t>
              </a:r>
              <a:r>
                <a:rPr lang="en-US" altLang="ko-KR" sz="1400" dirty="0"/>
                <a:t>: </a:t>
              </a:r>
              <a:r>
                <a:rPr lang="ko-KR" altLang="en-US" sz="1400" dirty="0" err="1"/>
                <a:t>오버플로</a:t>
              </a:r>
              <a:endParaRPr lang="ko-KR" altLang="en-US" sz="1400" dirty="0"/>
            </a:p>
            <a:p>
              <a:pPr algn="l"/>
              <a:r>
                <a:rPr lang="en-US" altLang="ko-KR" sz="1400" dirty="0"/>
                <a:t>(</a:t>
              </a:r>
              <a:r>
                <a:rPr lang="ko-KR" altLang="en-US" sz="1400" dirty="0"/>
                <a:t>분할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연쇄적</a:t>
              </a:r>
            </a:p>
            <a:p>
              <a:pPr algn="l"/>
              <a:r>
                <a:rPr lang="ko-KR" altLang="en-US" sz="1400" dirty="0"/>
                <a:t>  분할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새로운 단계</a:t>
              </a:r>
              <a:r>
                <a:rPr lang="en-US" altLang="ko-KR" sz="1400" dirty="0"/>
                <a:t>)</a:t>
              </a:r>
            </a:p>
          </p:txBody>
        </p:sp>
        <p:sp>
          <p:nvSpPr>
            <p:cNvPr id="59476" name="Line 84"/>
            <p:cNvSpPr>
              <a:spLocks noChangeShapeType="1"/>
            </p:cNvSpPr>
            <p:nvPr/>
          </p:nvSpPr>
          <p:spPr bwMode="auto">
            <a:xfrm>
              <a:off x="7205266" y="2439690"/>
              <a:ext cx="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9477" name="Rectangle 85"/>
          <p:cNvSpPr>
            <a:spLocks noChangeArrowheads="1"/>
          </p:cNvSpPr>
          <p:nvPr/>
        </p:nvSpPr>
        <p:spPr bwMode="auto">
          <a:xfrm>
            <a:off x="279121" y="2405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>
              <a:buFontTx/>
              <a:buChar char="•"/>
            </a:pPr>
            <a:r>
              <a:rPr lang="en-US" altLang="ko-KR" sz="1400" dirty="0"/>
              <a:t> </a:t>
            </a:r>
          </a:p>
        </p:txBody>
      </p:sp>
      <p:sp>
        <p:nvSpPr>
          <p:cNvPr id="59478" name="Rectangle 86"/>
          <p:cNvSpPr>
            <a:spLocks noChangeArrowheads="1"/>
          </p:cNvSpPr>
          <p:nvPr/>
        </p:nvSpPr>
        <p:spPr bwMode="auto">
          <a:xfrm>
            <a:off x="279121" y="6977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0</a:t>
            </a:r>
          </a:p>
        </p:txBody>
      </p:sp>
      <p:sp>
        <p:nvSpPr>
          <p:cNvPr id="59479" name="Rectangle 87"/>
          <p:cNvSpPr>
            <a:spLocks noChangeArrowheads="1"/>
          </p:cNvSpPr>
          <p:nvPr/>
        </p:nvSpPr>
        <p:spPr bwMode="auto">
          <a:xfrm>
            <a:off x="279121" y="1154981"/>
            <a:ext cx="215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480" name="Rectangle 88"/>
          <p:cNvSpPr>
            <a:spLocks noChangeArrowheads="1"/>
          </p:cNvSpPr>
          <p:nvPr/>
        </p:nvSpPr>
        <p:spPr bwMode="auto">
          <a:xfrm>
            <a:off x="561696" y="332656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/>
              <a:t>트리 노드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데이타 포인터</a:t>
            </a:r>
          </a:p>
          <a:p>
            <a:pPr algn="l"/>
            <a:endParaRPr lang="ko-KR" altLang="en-US" sz="1400"/>
          </a:p>
          <a:p>
            <a:pPr algn="l"/>
            <a:r>
              <a:rPr lang="ko-KR" altLang="en-US" sz="1400"/>
              <a:t>널 트리 포인터</a:t>
            </a:r>
          </a:p>
        </p:txBody>
      </p:sp>
      <p:sp>
        <p:nvSpPr>
          <p:cNvPr id="91" name="Rectangle 2"/>
          <p:cNvSpPr txBox="1">
            <a:spLocks noChangeArrowheads="1"/>
          </p:cNvSpPr>
          <p:nvPr/>
        </p:nvSpPr>
        <p:spPr>
          <a:xfrm>
            <a:off x="2071670" y="428604"/>
            <a:ext cx="5857916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대한 삽입의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80665" y="4069043"/>
            <a:ext cx="7869240" cy="2051050"/>
            <a:chOff x="880665" y="4069043"/>
            <a:chExt cx="7869240" cy="2051050"/>
          </a:xfrm>
        </p:grpSpPr>
        <p:sp>
          <p:nvSpPr>
            <p:cNvPr id="85" name="Rectangle 2"/>
            <p:cNvSpPr>
              <a:spLocks noChangeArrowheads="1"/>
            </p:cNvSpPr>
            <p:nvPr/>
          </p:nvSpPr>
          <p:spPr bwMode="auto">
            <a:xfrm>
              <a:off x="3776266" y="40690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Rectangle 3"/>
            <p:cNvSpPr>
              <a:spLocks noChangeArrowheads="1"/>
            </p:cNvSpPr>
            <p:nvPr/>
          </p:nvSpPr>
          <p:spPr bwMode="auto">
            <a:xfrm>
              <a:off x="3928666" y="4069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5</a:t>
              </a:r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 bwMode="auto">
            <a:xfrm>
              <a:off x="4766866" y="4069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Rectangle 5"/>
            <p:cNvSpPr>
              <a:spLocks noChangeArrowheads="1"/>
            </p:cNvSpPr>
            <p:nvPr/>
          </p:nvSpPr>
          <p:spPr bwMode="auto">
            <a:xfrm>
              <a:off x="3730228" y="4161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89" name="Rectangle 6"/>
            <p:cNvSpPr>
              <a:spLocks noChangeArrowheads="1"/>
            </p:cNvSpPr>
            <p:nvPr/>
          </p:nvSpPr>
          <p:spPr bwMode="auto">
            <a:xfrm>
              <a:off x="4568429" y="4161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90" name="Rectangle 7"/>
            <p:cNvSpPr>
              <a:spLocks noChangeArrowheads="1"/>
            </p:cNvSpPr>
            <p:nvPr/>
          </p:nvSpPr>
          <p:spPr bwMode="auto">
            <a:xfrm>
              <a:off x="2023665" y="48310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2176065" y="4831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3</a:t>
              </a:r>
            </a:p>
          </p:txBody>
        </p:sp>
        <p:sp>
          <p:nvSpPr>
            <p:cNvPr id="93" name="Rectangle 9"/>
            <p:cNvSpPr>
              <a:spLocks noChangeArrowheads="1"/>
            </p:cNvSpPr>
            <p:nvPr/>
          </p:nvSpPr>
          <p:spPr bwMode="auto">
            <a:xfrm>
              <a:off x="3014266" y="4831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" name="Rectangle 10"/>
            <p:cNvSpPr>
              <a:spLocks noChangeArrowheads="1"/>
            </p:cNvSpPr>
            <p:nvPr/>
          </p:nvSpPr>
          <p:spPr bwMode="auto">
            <a:xfrm>
              <a:off x="1977628" y="4923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95" name="Rectangle 11"/>
            <p:cNvSpPr>
              <a:spLocks noChangeArrowheads="1"/>
            </p:cNvSpPr>
            <p:nvPr/>
          </p:nvSpPr>
          <p:spPr bwMode="auto">
            <a:xfrm>
              <a:off x="2815828" y="4923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96" name="Rectangle 12"/>
            <p:cNvSpPr>
              <a:spLocks noChangeArrowheads="1"/>
            </p:cNvSpPr>
            <p:nvPr/>
          </p:nvSpPr>
          <p:spPr bwMode="auto">
            <a:xfrm>
              <a:off x="5528866" y="48310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7" name="Rectangle 13"/>
            <p:cNvSpPr>
              <a:spLocks noChangeArrowheads="1"/>
            </p:cNvSpPr>
            <p:nvPr/>
          </p:nvSpPr>
          <p:spPr bwMode="auto">
            <a:xfrm>
              <a:off x="5681266" y="4831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8</a:t>
              </a:r>
            </a:p>
          </p:txBody>
        </p:sp>
        <p:sp>
          <p:nvSpPr>
            <p:cNvPr id="98" name="Rectangle 14"/>
            <p:cNvSpPr>
              <a:spLocks noChangeArrowheads="1"/>
            </p:cNvSpPr>
            <p:nvPr/>
          </p:nvSpPr>
          <p:spPr bwMode="auto">
            <a:xfrm>
              <a:off x="6519467" y="4831043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5482829" y="4923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00" name="Rectangle 16"/>
            <p:cNvSpPr>
              <a:spLocks noChangeArrowheads="1"/>
            </p:cNvSpPr>
            <p:nvPr/>
          </p:nvSpPr>
          <p:spPr bwMode="auto">
            <a:xfrm>
              <a:off x="6321029" y="49231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01" name="Rectangle 17"/>
            <p:cNvSpPr>
              <a:spLocks noChangeArrowheads="1"/>
            </p:cNvSpPr>
            <p:nvPr/>
          </p:nvSpPr>
          <p:spPr bwMode="auto">
            <a:xfrm>
              <a:off x="880665" y="56692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Rectangle 18"/>
            <p:cNvSpPr>
              <a:spLocks noChangeArrowheads="1"/>
            </p:cNvSpPr>
            <p:nvPr/>
          </p:nvSpPr>
          <p:spPr bwMode="auto">
            <a:xfrm>
              <a:off x="956865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1  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03" name="Rectangle 19"/>
            <p:cNvSpPr>
              <a:spLocks noChangeArrowheads="1"/>
            </p:cNvSpPr>
            <p:nvPr/>
          </p:nvSpPr>
          <p:spPr bwMode="auto">
            <a:xfrm>
              <a:off x="1718865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3    0</a:t>
              </a:r>
            </a:p>
          </p:txBody>
        </p:sp>
        <p:sp>
          <p:nvSpPr>
            <p:cNvPr id="104" name="Line 20"/>
            <p:cNvSpPr>
              <a:spLocks noChangeShapeType="1"/>
            </p:cNvSpPr>
            <p:nvPr/>
          </p:nvSpPr>
          <p:spPr bwMode="auto">
            <a:xfrm>
              <a:off x="2474515" y="5662893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Line 21"/>
            <p:cNvSpPr>
              <a:spLocks noChangeShapeType="1"/>
            </p:cNvSpPr>
            <p:nvPr/>
          </p:nvSpPr>
          <p:spPr bwMode="auto">
            <a:xfrm>
              <a:off x="1407715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" name="Line 22"/>
            <p:cNvSpPr>
              <a:spLocks noChangeShapeType="1"/>
            </p:cNvSpPr>
            <p:nvPr/>
          </p:nvSpPr>
          <p:spPr bwMode="auto">
            <a:xfrm>
              <a:off x="2169715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7" name="Rectangle 23"/>
            <p:cNvSpPr>
              <a:spLocks noChangeArrowheads="1"/>
            </p:cNvSpPr>
            <p:nvPr/>
          </p:nvSpPr>
          <p:spPr bwMode="auto">
            <a:xfrm>
              <a:off x="2511028" y="57613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08" name="Rectangle 24"/>
            <p:cNvSpPr>
              <a:spLocks noChangeArrowheads="1"/>
            </p:cNvSpPr>
            <p:nvPr/>
          </p:nvSpPr>
          <p:spPr bwMode="auto">
            <a:xfrm>
              <a:off x="2861866" y="56692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9" name="Rectangle 25"/>
            <p:cNvSpPr>
              <a:spLocks noChangeArrowheads="1"/>
            </p:cNvSpPr>
            <p:nvPr/>
          </p:nvSpPr>
          <p:spPr bwMode="auto">
            <a:xfrm>
              <a:off x="2938066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0" name="Line 26"/>
            <p:cNvSpPr>
              <a:spLocks noChangeShapeType="1"/>
            </p:cNvSpPr>
            <p:nvPr/>
          </p:nvSpPr>
          <p:spPr bwMode="auto">
            <a:xfrm>
              <a:off x="4455716" y="5662893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" name="Line 27"/>
            <p:cNvSpPr>
              <a:spLocks noChangeShapeType="1"/>
            </p:cNvSpPr>
            <p:nvPr/>
          </p:nvSpPr>
          <p:spPr bwMode="auto">
            <a:xfrm>
              <a:off x="3388916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" name="Rectangle 28"/>
            <p:cNvSpPr>
              <a:spLocks noChangeArrowheads="1"/>
            </p:cNvSpPr>
            <p:nvPr/>
          </p:nvSpPr>
          <p:spPr bwMode="auto">
            <a:xfrm>
              <a:off x="4492229" y="57613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13" name="Rectangle 29"/>
            <p:cNvSpPr>
              <a:spLocks noChangeArrowheads="1"/>
            </p:cNvSpPr>
            <p:nvPr/>
          </p:nvSpPr>
          <p:spPr bwMode="auto">
            <a:xfrm>
              <a:off x="4843066" y="56692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" name="Rectangle 30"/>
            <p:cNvSpPr>
              <a:spLocks noChangeArrowheads="1"/>
            </p:cNvSpPr>
            <p:nvPr/>
          </p:nvSpPr>
          <p:spPr bwMode="auto">
            <a:xfrm>
              <a:off x="4919266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7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5" name="Rectangle 31"/>
            <p:cNvSpPr>
              <a:spLocks noChangeArrowheads="1"/>
            </p:cNvSpPr>
            <p:nvPr/>
          </p:nvSpPr>
          <p:spPr bwMode="auto">
            <a:xfrm>
              <a:off x="5681266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6" name="Line 32"/>
            <p:cNvSpPr>
              <a:spLocks noChangeShapeType="1"/>
            </p:cNvSpPr>
            <p:nvPr/>
          </p:nvSpPr>
          <p:spPr bwMode="auto">
            <a:xfrm>
              <a:off x="6436917" y="5662893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7" name="Line 33"/>
            <p:cNvSpPr>
              <a:spLocks noChangeShapeType="1"/>
            </p:cNvSpPr>
            <p:nvPr/>
          </p:nvSpPr>
          <p:spPr bwMode="auto">
            <a:xfrm>
              <a:off x="5370116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8" name="Line 34"/>
            <p:cNvSpPr>
              <a:spLocks noChangeShapeType="1"/>
            </p:cNvSpPr>
            <p:nvPr/>
          </p:nvSpPr>
          <p:spPr bwMode="auto">
            <a:xfrm>
              <a:off x="6132117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9" name="Rectangle 35"/>
            <p:cNvSpPr>
              <a:spLocks noChangeArrowheads="1"/>
            </p:cNvSpPr>
            <p:nvPr/>
          </p:nvSpPr>
          <p:spPr bwMode="auto">
            <a:xfrm>
              <a:off x="6473429" y="57613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20" name="Rectangle 36"/>
            <p:cNvSpPr>
              <a:spLocks noChangeArrowheads="1"/>
            </p:cNvSpPr>
            <p:nvPr/>
          </p:nvSpPr>
          <p:spPr bwMode="auto">
            <a:xfrm>
              <a:off x="6824267" y="5669243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1" name="Rectangle 37"/>
            <p:cNvSpPr>
              <a:spLocks noChangeArrowheads="1"/>
            </p:cNvSpPr>
            <p:nvPr/>
          </p:nvSpPr>
          <p:spPr bwMode="auto">
            <a:xfrm>
              <a:off x="6900467" y="5745443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23" name="Line 39"/>
            <p:cNvSpPr>
              <a:spLocks noChangeShapeType="1"/>
            </p:cNvSpPr>
            <p:nvPr/>
          </p:nvSpPr>
          <p:spPr bwMode="auto">
            <a:xfrm>
              <a:off x="8418117" y="5662893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4" name="Line 40"/>
            <p:cNvSpPr>
              <a:spLocks noChangeShapeType="1"/>
            </p:cNvSpPr>
            <p:nvPr/>
          </p:nvSpPr>
          <p:spPr bwMode="auto">
            <a:xfrm>
              <a:off x="7351317" y="5739093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6" name="Rectangle 42"/>
            <p:cNvSpPr>
              <a:spLocks noChangeArrowheads="1"/>
            </p:cNvSpPr>
            <p:nvPr/>
          </p:nvSpPr>
          <p:spPr bwMode="auto">
            <a:xfrm>
              <a:off x="8454630" y="5761318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127" name="Line 43"/>
            <p:cNvSpPr>
              <a:spLocks noChangeShapeType="1"/>
            </p:cNvSpPr>
            <p:nvPr/>
          </p:nvSpPr>
          <p:spPr bwMode="auto">
            <a:xfrm flipH="1">
              <a:off x="3236516" y="4331303"/>
              <a:ext cx="609600" cy="4933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8" name="Line 44"/>
            <p:cNvSpPr>
              <a:spLocks noChangeShapeType="1"/>
            </p:cNvSpPr>
            <p:nvPr/>
          </p:nvSpPr>
          <p:spPr bwMode="auto">
            <a:xfrm>
              <a:off x="4684316" y="4291293"/>
              <a:ext cx="914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" name="Line 45"/>
            <p:cNvSpPr>
              <a:spLocks noChangeShapeType="1"/>
            </p:cNvSpPr>
            <p:nvPr/>
          </p:nvSpPr>
          <p:spPr bwMode="auto">
            <a:xfrm flipH="1">
              <a:off x="1864915" y="5053293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0" name="Line 46"/>
            <p:cNvSpPr>
              <a:spLocks noChangeShapeType="1"/>
            </p:cNvSpPr>
            <p:nvPr/>
          </p:nvSpPr>
          <p:spPr bwMode="auto">
            <a:xfrm>
              <a:off x="2931716" y="5053293"/>
              <a:ext cx="9144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1" name="Line 47"/>
            <p:cNvSpPr>
              <a:spLocks noChangeShapeType="1"/>
            </p:cNvSpPr>
            <p:nvPr/>
          </p:nvSpPr>
          <p:spPr bwMode="auto">
            <a:xfrm>
              <a:off x="2626916" y="5925153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2" name="Line 48"/>
            <p:cNvSpPr>
              <a:spLocks noChangeShapeType="1"/>
            </p:cNvSpPr>
            <p:nvPr/>
          </p:nvSpPr>
          <p:spPr bwMode="auto">
            <a:xfrm>
              <a:off x="5598716" y="5053293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" name="Line 49"/>
            <p:cNvSpPr>
              <a:spLocks noChangeShapeType="1"/>
            </p:cNvSpPr>
            <p:nvPr/>
          </p:nvSpPr>
          <p:spPr bwMode="auto">
            <a:xfrm>
              <a:off x="6436917" y="5053293"/>
              <a:ext cx="1447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4" name="Line 50"/>
            <p:cNvSpPr>
              <a:spLocks noChangeShapeType="1"/>
            </p:cNvSpPr>
            <p:nvPr/>
          </p:nvSpPr>
          <p:spPr bwMode="auto">
            <a:xfrm>
              <a:off x="4608116" y="5925153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5" name="Line 51"/>
            <p:cNvSpPr>
              <a:spLocks noChangeShapeType="1"/>
            </p:cNvSpPr>
            <p:nvPr/>
          </p:nvSpPr>
          <p:spPr bwMode="auto">
            <a:xfrm>
              <a:off x="6589317" y="5925153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153005" y="4975506"/>
            <a:ext cx="787400" cy="687387"/>
            <a:chOff x="8153005" y="4975506"/>
            <a:chExt cx="787400" cy="687387"/>
          </a:xfrm>
        </p:grpSpPr>
        <p:sp>
          <p:nvSpPr>
            <p:cNvPr id="138" name="Rectangle 52"/>
            <p:cNvSpPr>
              <a:spLocks noChangeArrowheads="1"/>
            </p:cNvSpPr>
            <p:nvPr/>
          </p:nvSpPr>
          <p:spPr bwMode="auto">
            <a:xfrm>
              <a:off x="8153005" y="4975506"/>
              <a:ext cx="787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 sz="1200" dirty="0" smtClean="0"/>
                <a:t>9</a:t>
              </a:r>
              <a:r>
                <a:rPr lang="ko-KR" altLang="en-US" sz="1200" dirty="0" smtClean="0"/>
                <a:t>를 삽입</a:t>
              </a:r>
              <a:endParaRPr lang="en-US" altLang="ko-KR" sz="1200" dirty="0"/>
            </a:p>
          </p:txBody>
        </p:sp>
        <p:sp>
          <p:nvSpPr>
            <p:cNvPr id="139" name="Line 53"/>
            <p:cNvSpPr>
              <a:spLocks noChangeShapeType="1"/>
            </p:cNvSpPr>
            <p:nvPr/>
          </p:nvSpPr>
          <p:spPr bwMode="auto">
            <a:xfrm flipH="1">
              <a:off x="8167292" y="5281893"/>
              <a:ext cx="384175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1" y="1593131"/>
            <a:ext cx="2632528" cy="85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564"/>
    </mc:Choice>
    <mc:Fallback xmlns="">
      <p:transition spd="slow" advTm="401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1500174"/>
            <a:ext cx="7869240" cy="2051050"/>
            <a:chOff x="642910" y="1500174"/>
            <a:chExt cx="7869240" cy="20510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3538511" y="1500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690911" y="1500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5</a:t>
              </a:r>
            </a:p>
          </p:txBody>
        </p:sp>
        <p:sp>
          <p:nvSpPr>
            <p:cNvPr id="60420" name="Rectangle 4"/>
            <p:cNvSpPr>
              <a:spLocks noChangeArrowheads="1"/>
            </p:cNvSpPr>
            <p:nvPr/>
          </p:nvSpPr>
          <p:spPr bwMode="auto">
            <a:xfrm>
              <a:off x="4529111" y="1500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21" name="Rectangle 5"/>
            <p:cNvSpPr>
              <a:spLocks noChangeArrowheads="1"/>
            </p:cNvSpPr>
            <p:nvPr/>
          </p:nvSpPr>
          <p:spPr bwMode="auto">
            <a:xfrm>
              <a:off x="3492473" y="1592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22" name="Rectangle 6"/>
            <p:cNvSpPr>
              <a:spLocks noChangeArrowheads="1"/>
            </p:cNvSpPr>
            <p:nvPr/>
          </p:nvSpPr>
          <p:spPr bwMode="auto">
            <a:xfrm>
              <a:off x="4330674" y="1592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23" name="Rectangle 7"/>
            <p:cNvSpPr>
              <a:spLocks noChangeArrowheads="1"/>
            </p:cNvSpPr>
            <p:nvPr/>
          </p:nvSpPr>
          <p:spPr bwMode="auto">
            <a:xfrm>
              <a:off x="1785910" y="2262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24" name="Rectangle 8"/>
            <p:cNvSpPr>
              <a:spLocks noChangeArrowheads="1"/>
            </p:cNvSpPr>
            <p:nvPr/>
          </p:nvSpPr>
          <p:spPr bwMode="auto">
            <a:xfrm>
              <a:off x="1938310" y="2262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3</a:t>
              </a:r>
            </a:p>
          </p:txBody>
        </p:sp>
        <p:sp>
          <p:nvSpPr>
            <p:cNvPr id="60425" name="Rectangle 9"/>
            <p:cNvSpPr>
              <a:spLocks noChangeArrowheads="1"/>
            </p:cNvSpPr>
            <p:nvPr/>
          </p:nvSpPr>
          <p:spPr bwMode="auto">
            <a:xfrm>
              <a:off x="2776511" y="2262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26" name="Rectangle 10"/>
            <p:cNvSpPr>
              <a:spLocks noChangeArrowheads="1"/>
            </p:cNvSpPr>
            <p:nvPr/>
          </p:nvSpPr>
          <p:spPr bwMode="auto">
            <a:xfrm>
              <a:off x="1739873" y="2354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27" name="Rectangle 11"/>
            <p:cNvSpPr>
              <a:spLocks noChangeArrowheads="1"/>
            </p:cNvSpPr>
            <p:nvPr/>
          </p:nvSpPr>
          <p:spPr bwMode="auto">
            <a:xfrm>
              <a:off x="2578073" y="2354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28" name="Rectangle 12"/>
            <p:cNvSpPr>
              <a:spLocks noChangeArrowheads="1"/>
            </p:cNvSpPr>
            <p:nvPr/>
          </p:nvSpPr>
          <p:spPr bwMode="auto">
            <a:xfrm>
              <a:off x="5291111" y="2262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29" name="Rectangle 13"/>
            <p:cNvSpPr>
              <a:spLocks noChangeArrowheads="1"/>
            </p:cNvSpPr>
            <p:nvPr/>
          </p:nvSpPr>
          <p:spPr bwMode="auto">
            <a:xfrm>
              <a:off x="5443511" y="2262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8</a:t>
              </a:r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6281712" y="2262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31" name="Rectangle 15"/>
            <p:cNvSpPr>
              <a:spLocks noChangeArrowheads="1"/>
            </p:cNvSpPr>
            <p:nvPr/>
          </p:nvSpPr>
          <p:spPr bwMode="auto">
            <a:xfrm>
              <a:off x="5245074" y="2354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32" name="Rectangle 16"/>
            <p:cNvSpPr>
              <a:spLocks noChangeArrowheads="1"/>
            </p:cNvSpPr>
            <p:nvPr/>
          </p:nvSpPr>
          <p:spPr bwMode="auto">
            <a:xfrm>
              <a:off x="6083274" y="2354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33" name="Rectangle 17"/>
            <p:cNvSpPr>
              <a:spLocks noChangeArrowheads="1"/>
            </p:cNvSpPr>
            <p:nvPr/>
          </p:nvSpPr>
          <p:spPr bwMode="auto">
            <a:xfrm>
              <a:off x="642910" y="3100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719110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1  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35" name="Rectangle 19"/>
            <p:cNvSpPr>
              <a:spLocks noChangeArrowheads="1"/>
            </p:cNvSpPr>
            <p:nvPr/>
          </p:nvSpPr>
          <p:spPr bwMode="auto">
            <a:xfrm>
              <a:off x="1481110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3    0</a:t>
              </a:r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2236760" y="3094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1169960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1931960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39" name="Rectangle 23"/>
            <p:cNvSpPr>
              <a:spLocks noChangeArrowheads="1"/>
            </p:cNvSpPr>
            <p:nvPr/>
          </p:nvSpPr>
          <p:spPr bwMode="auto">
            <a:xfrm>
              <a:off x="2273273" y="3192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40" name="Rectangle 24"/>
            <p:cNvSpPr>
              <a:spLocks noChangeArrowheads="1"/>
            </p:cNvSpPr>
            <p:nvPr/>
          </p:nvSpPr>
          <p:spPr bwMode="auto">
            <a:xfrm>
              <a:off x="2624111" y="3100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41" name="Rectangle 25"/>
            <p:cNvSpPr>
              <a:spLocks noChangeArrowheads="1"/>
            </p:cNvSpPr>
            <p:nvPr/>
          </p:nvSpPr>
          <p:spPr bwMode="auto">
            <a:xfrm>
              <a:off x="2700311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4217961" y="3094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151161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44" name="Rectangle 28"/>
            <p:cNvSpPr>
              <a:spLocks noChangeArrowheads="1"/>
            </p:cNvSpPr>
            <p:nvPr/>
          </p:nvSpPr>
          <p:spPr bwMode="auto">
            <a:xfrm>
              <a:off x="4254474" y="3192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45" name="Rectangle 29"/>
            <p:cNvSpPr>
              <a:spLocks noChangeArrowheads="1"/>
            </p:cNvSpPr>
            <p:nvPr/>
          </p:nvSpPr>
          <p:spPr bwMode="auto">
            <a:xfrm>
              <a:off x="4605311" y="3100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46" name="Rectangle 30"/>
            <p:cNvSpPr>
              <a:spLocks noChangeArrowheads="1"/>
            </p:cNvSpPr>
            <p:nvPr/>
          </p:nvSpPr>
          <p:spPr bwMode="auto">
            <a:xfrm>
              <a:off x="4681511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7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47" name="Rectangle 31"/>
            <p:cNvSpPr>
              <a:spLocks noChangeArrowheads="1"/>
            </p:cNvSpPr>
            <p:nvPr/>
          </p:nvSpPr>
          <p:spPr bwMode="auto">
            <a:xfrm>
              <a:off x="5443511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>
              <a:off x="6199162" y="3094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>
              <a:off x="5132361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>
              <a:off x="5894362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1" name="Rectangle 35"/>
            <p:cNvSpPr>
              <a:spLocks noChangeArrowheads="1"/>
            </p:cNvSpPr>
            <p:nvPr/>
          </p:nvSpPr>
          <p:spPr bwMode="auto">
            <a:xfrm>
              <a:off x="6235674" y="3192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52" name="Rectangle 36"/>
            <p:cNvSpPr>
              <a:spLocks noChangeArrowheads="1"/>
            </p:cNvSpPr>
            <p:nvPr/>
          </p:nvSpPr>
          <p:spPr bwMode="auto">
            <a:xfrm>
              <a:off x="6586512" y="3100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3" name="Rectangle 37"/>
            <p:cNvSpPr>
              <a:spLocks noChangeArrowheads="1"/>
            </p:cNvSpPr>
            <p:nvPr/>
          </p:nvSpPr>
          <p:spPr bwMode="auto">
            <a:xfrm>
              <a:off x="6662712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9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54" name="Rectangle 38"/>
            <p:cNvSpPr>
              <a:spLocks noChangeArrowheads="1"/>
            </p:cNvSpPr>
            <p:nvPr/>
          </p:nvSpPr>
          <p:spPr bwMode="auto">
            <a:xfrm>
              <a:off x="7424712" y="3176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180362" y="3094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6" name="Line 40"/>
            <p:cNvSpPr>
              <a:spLocks noChangeShapeType="1"/>
            </p:cNvSpPr>
            <p:nvPr/>
          </p:nvSpPr>
          <p:spPr bwMode="auto">
            <a:xfrm>
              <a:off x="7113562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7" name="Line 41"/>
            <p:cNvSpPr>
              <a:spLocks noChangeShapeType="1"/>
            </p:cNvSpPr>
            <p:nvPr/>
          </p:nvSpPr>
          <p:spPr bwMode="auto">
            <a:xfrm>
              <a:off x="7875562" y="3170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8216875" y="3192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59" name="Line 43"/>
            <p:cNvSpPr>
              <a:spLocks noChangeShapeType="1"/>
            </p:cNvSpPr>
            <p:nvPr/>
          </p:nvSpPr>
          <p:spPr bwMode="auto">
            <a:xfrm flipH="1">
              <a:off x="2998761" y="1722424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0" name="Line 44"/>
            <p:cNvSpPr>
              <a:spLocks noChangeShapeType="1"/>
            </p:cNvSpPr>
            <p:nvPr/>
          </p:nvSpPr>
          <p:spPr bwMode="auto">
            <a:xfrm>
              <a:off x="4446561" y="1722424"/>
              <a:ext cx="914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1" name="Line 45"/>
            <p:cNvSpPr>
              <a:spLocks noChangeShapeType="1"/>
            </p:cNvSpPr>
            <p:nvPr/>
          </p:nvSpPr>
          <p:spPr bwMode="auto">
            <a:xfrm flipH="1">
              <a:off x="1627160" y="248442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2" name="Line 46"/>
            <p:cNvSpPr>
              <a:spLocks noChangeShapeType="1"/>
            </p:cNvSpPr>
            <p:nvPr/>
          </p:nvSpPr>
          <p:spPr bwMode="auto">
            <a:xfrm>
              <a:off x="2693961" y="2484424"/>
              <a:ext cx="9144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3" name="Line 47"/>
            <p:cNvSpPr>
              <a:spLocks noChangeShapeType="1"/>
            </p:cNvSpPr>
            <p:nvPr/>
          </p:nvSpPr>
          <p:spPr bwMode="auto">
            <a:xfrm>
              <a:off x="2394771" y="335067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4" name="Line 48"/>
            <p:cNvSpPr>
              <a:spLocks noChangeShapeType="1"/>
            </p:cNvSpPr>
            <p:nvPr/>
          </p:nvSpPr>
          <p:spPr bwMode="auto">
            <a:xfrm>
              <a:off x="5360961" y="248442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5" name="Line 49"/>
            <p:cNvSpPr>
              <a:spLocks noChangeShapeType="1"/>
            </p:cNvSpPr>
            <p:nvPr/>
          </p:nvSpPr>
          <p:spPr bwMode="auto">
            <a:xfrm>
              <a:off x="6199162" y="2484424"/>
              <a:ext cx="1447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6" name="Line 50"/>
            <p:cNvSpPr>
              <a:spLocks noChangeShapeType="1"/>
            </p:cNvSpPr>
            <p:nvPr/>
          </p:nvSpPr>
          <p:spPr bwMode="auto">
            <a:xfrm>
              <a:off x="4375971" y="335067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67" name="Line 51"/>
            <p:cNvSpPr>
              <a:spLocks noChangeShapeType="1"/>
            </p:cNvSpPr>
            <p:nvPr/>
          </p:nvSpPr>
          <p:spPr bwMode="auto">
            <a:xfrm>
              <a:off x="6357172" y="335067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773461" y="2301862"/>
            <a:ext cx="1504950" cy="792162"/>
            <a:chOff x="3773461" y="2301862"/>
            <a:chExt cx="1504950" cy="792162"/>
          </a:xfrm>
        </p:grpSpPr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3773461" y="2301862"/>
              <a:ext cx="1504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 sz="1200" dirty="0"/>
                <a:t>6</a:t>
              </a:r>
              <a:r>
                <a:rPr lang="ko-KR" altLang="en-US" sz="1200" dirty="0"/>
                <a:t>을 삽입 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오버플로</a:t>
              </a:r>
              <a:endParaRPr lang="ko-KR" altLang="en-US" sz="1200" dirty="0"/>
            </a:p>
            <a:p>
              <a:r>
                <a:rPr lang="en-US" altLang="ko-KR" sz="1200" dirty="0"/>
                <a:t>(</a:t>
              </a:r>
              <a:r>
                <a:rPr lang="ko-KR" altLang="en-US" sz="1200" dirty="0"/>
                <a:t>분할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연쇄적 분할</a:t>
              </a:r>
              <a:r>
                <a:rPr lang="en-US" altLang="ko-KR" sz="1200" dirty="0"/>
                <a:t>)</a:t>
              </a:r>
            </a:p>
          </p:txBody>
        </p:sp>
        <p:sp>
          <p:nvSpPr>
            <p:cNvPr id="60469" name="Line 53"/>
            <p:cNvSpPr>
              <a:spLocks noChangeShapeType="1"/>
            </p:cNvSpPr>
            <p:nvPr/>
          </p:nvSpPr>
          <p:spPr bwMode="auto">
            <a:xfrm>
              <a:off x="4751361" y="2713024"/>
              <a:ext cx="762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2910" y="3786174"/>
            <a:ext cx="7869240" cy="2889250"/>
            <a:chOff x="642910" y="3786174"/>
            <a:chExt cx="7869240" cy="2889250"/>
          </a:xfrm>
        </p:grpSpPr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3538511" y="3786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3690911" y="3786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5</a:t>
              </a:r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4529111" y="3786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73" name="Rectangle 57"/>
            <p:cNvSpPr>
              <a:spLocks noChangeArrowheads="1"/>
            </p:cNvSpPr>
            <p:nvPr/>
          </p:nvSpPr>
          <p:spPr bwMode="auto">
            <a:xfrm>
              <a:off x="3492473" y="3878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74" name="Rectangle 58"/>
            <p:cNvSpPr>
              <a:spLocks noChangeArrowheads="1"/>
            </p:cNvSpPr>
            <p:nvPr/>
          </p:nvSpPr>
          <p:spPr bwMode="auto">
            <a:xfrm>
              <a:off x="4330674" y="3878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75" name="Rectangle 59"/>
            <p:cNvSpPr>
              <a:spLocks noChangeArrowheads="1"/>
            </p:cNvSpPr>
            <p:nvPr/>
          </p:nvSpPr>
          <p:spPr bwMode="auto">
            <a:xfrm>
              <a:off x="1785910" y="4548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76" name="Rectangle 60"/>
            <p:cNvSpPr>
              <a:spLocks noChangeArrowheads="1"/>
            </p:cNvSpPr>
            <p:nvPr/>
          </p:nvSpPr>
          <p:spPr bwMode="auto">
            <a:xfrm>
              <a:off x="1938310" y="4548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3</a:t>
              </a:r>
            </a:p>
          </p:txBody>
        </p:sp>
        <p:sp>
          <p:nvSpPr>
            <p:cNvPr id="60477" name="Rectangle 61"/>
            <p:cNvSpPr>
              <a:spLocks noChangeArrowheads="1"/>
            </p:cNvSpPr>
            <p:nvPr/>
          </p:nvSpPr>
          <p:spPr bwMode="auto">
            <a:xfrm>
              <a:off x="2776511" y="4548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78" name="Rectangle 62"/>
            <p:cNvSpPr>
              <a:spLocks noChangeArrowheads="1"/>
            </p:cNvSpPr>
            <p:nvPr/>
          </p:nvSpPr>
          <p:spPr bwMode="auto">
            <a:xfrm>
              <a:off x="1739873" y="4640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79" name="Rectangle 63"/>
            <p:cNvSpPr>
              <a:spLocks noChangeArrowheads="1"/>
            </p:cNvSpPr>
            <p:nvPr/>
          </p:nvSpPr>
          <p:spPr bwMode="auto">
            <a:xfrm>
              <a:off x="2578073" y="4640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80" name="Rectangle 64"/>
            <p:cNvSpPr>
              <a:spLocks noChangeArrowheads="1"/>
            </p:cNvSpPr>
            <p:nvPr/>
          </p:nvSpPr>
          <p:spPr bwMode="auto">
            <a:xfrm>
              <a:off x="5291111" y="45481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81" name="Rectangle 65"/>
            <p:cNvSpPr>
              <a:spLocks noChangeArrowheads="1"/>
            </p:cNvSpPr>
            <p:nvPr/>
          </p:nvSpPr>
          <p:spPr bwMode="auto">
            <a:xfrm>
              <a:off x="5443511" y="4548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7</a:t>
              </a:r>
            </a:p>
          </p:txBody>
        </p:sp>
        <p:sp>
          <p:nvSpPr>
            <p:cNvPr id="60482" name="Rectangle 66"/>
            <p:cNvSpPr>
              <a:spLocks noChangeArrowheads="1"/>
            </p:cNvSpPr>
            <p:nvPr/>
          </p:nvSpPr>
          <p:spPr bwMode="auto">
            <a:xfrm>
              <a:off x="6281712" y="4548174"/>
              <a:ext cx="5969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200"/>
                <a:t>8</a:t>
              </a:r>
            </a:p>
          </p:txBody>
        </p:sp>
        <p:sp>
          <p:nvSpPr>
            <p:cNvPr id="60483" name="Rectangle 67"/>
            <p:cNvSpPr>
              <a:spLocks noChangeArrowheads="1"/>
            </p:cNvSpPr>
            <p:nvPr/>
          </p:nvSpPr>
          <p:spPr bwMode="auto">
            <a:xfrm>
              <a:off x="5245074" y="4640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84" name="Rectangle 68"/>
            <p:cNvSpPr>
              <a:spLocks noChangeArrowheads="1"/>
            </p:cNvSpPr>
            <p:nvPr/>
          </p:nvSpPr>
          <p:spPr bwMode="auto">
            <a:xfrm>
              <a:off x="6083274" y="46402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85" name="Rectangle 69"/>
            <p:cNvSpPr>
              <a:spLocks noChangeArrowheads="1"/>
            </p:cNvSpPr>
            <p:nvPr/>
          </p:nvSpPr>
          <p:spPr bwMode="auto">
            <a:xfrm>
              <a:off x="642910" y="5386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86" name="Rectangle 70"/>
            <p:cNvSpPr>
              <a:spLocks noChangeArrowheads="1"/>
            </p:cNvSpPr>
            <p:nvPr/>
          </p:nvSpPr>
          <p:spPr bwMode="auto">
            <a:xfrm>
              <a:off x="719110" y="5462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1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87" name="Rectangle 71"/>
            <p:cNvSpPr>
              <a:spLocks noChangeArrowheads="1"/>
            </p:cNvSpPr>
            <p:nvPr/>
          </p:nvSpPr>
          <p:spPr bwMode="auto">
            <a:xfrm>
              <a:off x="1481110" y="5462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3 </a:t>
              </a:r>
              <a:r>
                <a:rPr lang="en-US" altLang="ko-KR" sz="1400" dirty="0" smtClean="0"/>
                <a:t>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88" name="Line 72"/>
            <p:cNvSpPr>
              <a:spLocks noChangeShapeType="1"/>
            </p:cNvSpPr>
            <p:nvPr/>
          </p:nvSpPr>
          <p:spPr bwMode="auto">
            <a:xfrm>
              <a:off x="2236760" y="5380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89" name="Line 73"/>
            <p:cNvSpPr>
              <a:spLocks noChangeShapeType="1"/>
            </p:cNvSpPr>
            <p:nvPr/>
          </p:nvSpPr>
          <p:spPr bwMode="auto">
            <a:xfrm>
              <a:off x="1169960" y="5456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0" name="Line 74"/>
            <p:cNvSpPr>
              <a:spLocks noChangeShapeType="1"/>
            </p:cNvSpPr>
            <p:nvPr/>
          </p:nvSpPr>
          <p:spPr bwMode="auto">
            <a:xfrm>
              <a:off x="1931960" y="5456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1" name="Rectangle 75"/>
            <p:cNvSpPr>
              <a:spLocks noChangeArrowheads="1"/>
            </p:cNvSpPr>
            <p:nvPr/>
          </p:nvSpPr>
          <p:spPr bwMode="auto">
            <a:xfrm>
              <a:off x="2273273" y="5478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92" name="Rectangle 76"/>
            <p:cNvSpPr>
              <a:spLocks noChangeArrowheads="1"/>
            </p:cNvSpPr>
            <p:nvPr/>
          </p:nvSpPr>
          <p:spPr bwMode="auto">
            <a:xfrm>
              <a:off x="2624111" y="5386374"/>
              <a:ext cx="15113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3" name="Rectangle 77"/>
            <p:cNvSpPr>
              <a:spLocks noChangeArrowheads="1"/>
            </p:cNvSpPr>
            <p:nvPr/>
          </p:nvSpPr>
          <p:spPr bwMode="auto">
            <a:xfrm>
              <a:off x="2700311" y="5462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94" name="Line 78"/>
            <p:cNvSpPr>
              <a:spLocks noChangeShapeType="1"/>
            </p:cNvSpPr>
            <p:nvPr/>
          </p:nvSpPr>
          <p:spPr bwMode="auto">
            <a:xfrm>
              <a:off x="3913161" y="5380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5" name="Line 79"/>
            <p:cNvSpPr>
              <a:spLocks noChangeShapeType="1"/>
            </p:cNvSpPr>
            <p:nvPr/>
          </p:nvSpPr>
          <p:spPr bwMode="auto">
            <a:xfrm>
              <a:off x="3151161" y="5456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6" name="Rectangle 80"/>
            <p:cNvSpPr>
              <a:spLocks noChangeArrowheads="1"/>
            </p:cNvSpPr>
            <p:nvPr/>
          </p:nvSpPr>
          <p:spPr bwMode="auto">
            <a:xfrm>
              <a:off x="3873474" y="5478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497" name="Rectangle 81"/>
            <p:cNvSpPr>
              <a:spLocks noChangeArrowheads="1"/>
            </p:cNvSpPr>
            <p:nvPr/>
          </p:nvSpPr>
          <p:spPr bwMode="auto">
            <a:xfrm>
              <a:off x="5595912" y="6224574"/>
              <a:ext cx="15113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498" name="Rectangle 82"/>
            <p:cNvSpPr>
              <a:spLocks noChangeArrowheads="1"/>
            </p:cNvSpPr>
            <p:nvPr/>
          </p:nvSpPr>
          <p:spPr bwMode="auto">
            <a:xfrm>
              <a:off x="5672112" y="63007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8 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499" name="Line 83"/>
            <p:cNvSpPr>
              <a:spLocks noChangeShapeType="1"/>
            </p:cNvSpPr>
            <p:nvPr/>
          </p:nvSpPr>
          <p:spPr bwMode="auto">
            <a:xfrm>
              <a:off x="6884962" y="62182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0" name="Line 84"/>
            <p:cNvSpPr>
              <a:spLocks noChangeShapeType="1"/>
            </p:cNvSpPr>
            <p:nvPr/>
          </p:nvSpPr>
          <p:spPr bwMode="auto">
            <a:xfrm>
              <a:off x="6122962" y="62944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1" name="Rectangle 85"/>
            <p:cNvSpPr>
              <a:spLocks noChangeArrowheads="1"/>
            </p:cNvSpPr>
            <p:nvPr/>
          </p:nvSpPr>
          <p:spPr bwMode="auto">
            <a:xfrm>
              <a:off x="6845274" y="63166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502" name="Rectangle 86"/>
            <p:cNvSpPr>
              <a:spLocks noChangeArrowheads="1"/>
            </p:cNvSpPr>
            <p:nvPr/>
          </p:nvSpPr>
          <p:spPr bwMode="auto">
            <a:xfrm>
              <a:off x="6586512" y="53863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3" name="Rectangle 87"/>
            <p:cNvSpPr>
              <a:spLocks noChangeArrowheads="1"/>
            </p:cNvSpPr>
            <p:nvPr/>
          </p:nvSpPr>
          <p:spPr bwMode="auto">
            <a:xfrm>
              <a:off x="6662712" y="5462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9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504" name="Rectangle 88"/>
            <p:cNvSpPr>
              <a:spLocks noChangeArrowheads="1"/>
            </p:cNvSpPr>
            <p:nvPr/>
          </p:nvSpPr>
          <p:spPr bwMode="auto">
            <a:xfrm>
              <a:off x="7424712" y="54625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505" name="Line 89"/>
            <p:cNvSpPr>
              <a:spLocks noChangeShapeType="1"/>
            </p:cNvSpPr>
            <p:nvPr/>
          </p:nvSpPr>
          <p:spPr bwMode="auto">
            <a:xfrm>
              <a:off x="8180362" y="53800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6" name="Line 90"/>
            <p:cNvSpPr>
              <a:spLocks noChangeShapeType="1"/>
            </p:cNvSpPr>
            <p:nvPr/>
          </p:nvSpPr>
          <p:spPr bwMode="auto">
            <a:xfrm>
              <a:off x="7113562" y="5456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7" name="Line 91"/>
            <p:cNvSpPr>
              <a:spLocks noChangeShapeType="1"/>
            </p:cNvSpPr>
            <p:nvPr/>
          </p:nvSpPr>
          <p:spPr bwMode="auto">
            <a:xfrm>
              <a:off x="7875562" y="54562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08" name="Rectangle 92"/>
            <p:cNvSpPr>
              <a:spLocks noChangeArrowheads="1"/>
            </p:cNvSpPr>
            <p:nvPr/>
          </p:nvSpPr>
          <p:spPr bwMode="auto">
            <a:xfrm>
              <a:off x="8216875" y="54784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509" name="Line 93"/>
            <p:cNvSpPr>
              <a:spLocks noChangeShapeType="1"/>
            </p:cNvSpPr>
            <p:nvPr/>
          </p:nvSpPr>
          <p:spPr bwMode="auto">
            <a:xfrm flipH="1">
              <a:off x="2998761" y="4008424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0" name="Line 94"/>
            <p:cNvSpPr>
              <a:spLocks noChangeShapeType="1"/>
            </p:cNvSpPr>
            <p:nvPr/>
          </p:nvSpPr>
          <p:spPr bwMode="auto">
            <a:xfrm>
              <a:off x="4446561" y="4008424"/>
              <a:ext cx="914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1" name="Line 95"/>
            <p:cNvSpPr>
              <a:spLocks noChangeShapeType="1"/>
            </p:cNvSpPr>
            <p:nvPr/>
          </p:nvSpPr>
          <p:spPr bwMode="auto">
            <a:xfrm flipH="1">
              <a:off x="1627160" y="477042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2" name="Line 96"/>
            <p:cNvSpPr>
              <a:spLocks noChangeShapeType="1"/>
            </p:cNvSpPr>
            <p:nvPr/>
          </p:nvSpPr>
          <p:spPr bwMode="auto">
            <a:xfrm>
              <a:off x="2693961" y="4770424"/>
              <a:ext cx="12954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3" name="Line 97"/>
            <p:cNvSpPr>
              <a:spLocks noChangeShapeType="1"/>
            </p:cNvSpPr>
            <p:nvPr/>
          </p:nvSpPr>
          <p:spPr bwMode="auto">
            <a:xfrm>
              <a:off x="2389161" y="564228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4" name="Line 98"/>
            <p:cNvSpPr>
              <a:spLocks noChangeShapeType="1"/>
            </p:cNvSpPr>
            <p:nvPr/>
          </p:nvSpPr>
          <p:spPr bwMode="auto">
            <a:xfrm flipH="1">
              <a:off x="5818162" y="4770424"/>
              <a:ext cx="38100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5" name="Line 99"/>
            <p:cNvSpPr>
              <a:spLocks noChangeShapeType="1"/>
            </p:cNvSpPr>
            <p:nvPr/>
          </p:nvSpPr>
          <p:spPr bwMode="auto">
            <a:xfrm>
              <a:off x="5132361" y="644682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6" name="Line 100"/>
            <p:cNvSpPr>
              <a:spLocks noChangeShapeType="1"/>
            </p:cNvSpPr>
            <p:nvPr/>
          </p:nvSpPr>
          <p:spPr bwMode="auto">
            <a:xfrm>
              <a:off x="6351562" y="5608624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7" name="Rectangle 101"/>
            <p:cNvSpPr>
              <a:spLocks noChangeArrowheads="1"/>
            </p:cNvSpPr>
            <p:nvPr/>
          </p:nvSpPr>
          <p:spPr bwMode="auto">
            <a:xfrm>
              <a:off x="3538511" y="6224574"/>
              <a:ext cx="1816101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18" name="Rectangle 102"/>
            <p:cNvSpPr>
              <a:spLocks noChangeArrowheads="1"/>
            </p:cNvSpPr>
            <p:nvPr/>
          </p:nvSpPr>
          <p:spPr bwMode="auto">
            <a:xfrm>
              <a:off x="3614711" y="63007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6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519" name="Rectangle 103"/>
            <p:cNvSpPr>
              <a:spLocks noChangeArrowheads="1"/>
            </p:cNvSpPr>
            <p:nvPr/>
          </p:nvSpPr>
          <p:spPr bwMode="auto">
            <a:xfrm>
              <a:off x="4376711" y="6300774"/>
              <a:ext cx="673100" cy="292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</a:t>
              </a:r>
              <a:r>
                <a:rPr lang="en-US" altLang="ko-KR" sz="1400" dirty="0" smtClean="0"/>
                <a:t>7 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0520" name="Line 104"/>
            <p:cNvSpPr>
              <a:spLocks noChangeShapeType="1"/>
            </p:cNvSpPr>
            <p:nvPr/>
          </p:nvSpPr>
          <p:spPr bwMode="auto">
            <a:xfrm>
              <a:off x="5132361" y="62182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1" name="Line 105"/>
            <p:cNvSpPr>
              <a:spLocks noChangeShapeType="1"/>
            </p:cNvSpPr>
            <p:nvPr/>
          </p:nvSpPr>
          <p:spPr bwMode="auto">
            <a:xfrm>
              <a:off x="4065561" y="62944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2" name="Line 106"/>
            <p:cNvSpPr>
              <a:spLocks noChangeShapeType="1"/>
            </p:cNvSpPr>
            <p:nvPr/>
          </p:nvSpPr>
          <p:spPr bwMode="auto">
            <a:xfrm>
              <a:off x="4827561" y="62944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3" name="Rectangle 107"/>
            <p:cNvSpPr>
              <a:spLocks noChangeArrowheads="1"/>
            </p:cNvSpPr>
            <p:nvPr/>
          </p:nvSpPr>
          <p:spPr bwMode="auto">
            <a:xfrm>
              <a:off x="5168874" y="6316649"/>
              <a:ext cx="2952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0524" name="Line 108"/>
            <p:cNvSpPr>
              <a:spLocks noChangeShapeType="1"/>
            </p:cNvSpPr>
            <p:nvPr/>
          </p:nvSpPr>
          <p:spPr bwMode="auto">
            <a:xfrm>
              <a:off x="3074961" y="6370624"/>
              <a:ext cx="45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5" name="Line 109"/>
            <p:cNvSpPr>
              <a:spLocks noChangeShapeType="1"/>
            </p:cNvSpPr>
            <p:nvPr/>
          </p:nvSpPr>
          <p:spPr bwMode="auto">
            <a:xfrm>
              <a:off x="4370361" y="56086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6" name="Line 110"/>
            <p:cNvSpPr>
              <a:spLocks noChangeShapeType="1"/>
            </p:cNvSpPr>
            <p:nvPr/>
          </p:nvSpPr>
          <p:spPr bwMode="auto">
            <a:xfrm flipV="1">
              <a:off x="3074961" y="6065824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7" name="Line 111"/>
            <p:cNvSpPr>
              <a:spLocks noChangeShapeType="1"/>
            </p:cNvSpPr>
            <p:nvPr/>
          </p:nvSpPr>
          <p:spPr bwMode="auto">
            <a:xfrm>
              <a:off x="3074961" y="6065824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8" name="Line 112"/>
            <p:cNvSpPr>
              <a:spLocks noChangeShapeType="1"/>
            </p:cNvSpPr>
            <p:nvPr/>
          </p:nvSpPr>
          <p:spPr bwMode="auto">
            <a:xfrm flipH="1">
              <a:off x="5284761" y="6480484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29" name="Line 113"/>
            <p:cNvSpPr>
              <a:spLocks noChangeShapeType="1"/>
            </p:cNvSpPr>
            <p:nvPr/>
          </p:nvSpPr>
          <p:spPr bwMode="auto">
            <a:xfrm flipH="1">
              <a:off x="6732562" y="4846624"/>
              <a:ext cx="3048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0" name="Line 114"/>
            <p:cNvSpPr>
              <a:spLocks noChangeShapeType="1"/>
            </p:cNvSpPr>
            <p:nvPr/>
          </p:nvSpPr>
          <p:spPr bwMode="auto">
            <a:xfrm>
              <a:off x="6351562" y="5608624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1" name="Line 115"/>
            <p:cNvSpPr>
              <a:spLocks noChangeShapeType="1"/>
            </p:cNvSpPr>
            <p:nvPr/>
          </p:nvSpPr>
          <p:spPr bwMode="auto">
            <a:xfrm>
              <a:off x="6351562" y="5989624"/>
              <a:ext cx="990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2" name="Line 116"/>
            <p:cNvSpPr>
              <a:spLocks noChangeShapeType="1"/>
            </p:cNvSpPr>
            <p:nvPr/>
          </p:nvSpPr>
          <p:spPr bwMode="auto">
            <a:xfrm>
              <a:off x="7037362" y="6446824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3" name="Line 117"/>
            <p:cNvSpPr>
              <a:spLocks noChangeShapeType="1"/>
            </p:cNvSpPr>
            <p:nvPr/>
          </p:nvSpPr>
          <p:spPr bwMode="auto">
            <a:xfrm>
              <a:off x="7342162" y="5989624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5" name="Line 119"/>
            <p:cNvSpPr>
              <a:spLocks noChangeShapeType="1"/>
            </p:cNvSpPr>
            <p:nvPr/>
          </p:nvSpPr>
          <p:spPr bwMode="auto">
            <a:xfrm>
              <a:off x="3989361" y="5642284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536" name="Line 120"/>
            <p:cNvSpPr>
              <a:spLocks noChangeShapeType="1"/>
            </p:cNvSpPr>
            <p:nvPr/>
          </p:nvSpPr>
          <p:spPr bwMode="auto">
            <a:xfrm flipH="1">
              <a:off x="5132361" y="4770424"/>
              <a:ext cx="22860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2071670" y="428604"/>
            <a:ext cx="5857916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대한 삽입의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  <p:sp>
        <p:nvSpPr>
          <p:cNvPr id="123" name="Rectangle 30"/>
          <p:cNvSpPr>
            <a:spLocks noChangeArrowheads="1"/>
          </p:cNvSpPr>
          <p:nvPr/>
        </p:nvSpPr>
        <p:spPr bwMode="auto">
          <a:xfrm>
            <a:off x="6105470" y="1296959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ko-KR" altLang="en-US" sz="1400" dirty="0"/>
              <a:t>삽입순서 </a:t>
            </a:r>
            <a:r>
              <a:rPr lang="en-US" altLang="ko-KR" sz="1400" dirty="0"/>
              <a:t>: 8, 5, 1, 7, 3, 12, 9, 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7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55"/>
    </mc:Choice>
    <mc:Fallback xmlns="">
      <p:transition spd="slow" advTm="12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90" y="1340768"/>
            <a:ext cx="3606076" cy="536448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  <a:cs typeface="+mj-cs"/>
              </a:rPr>
              <a:t>데이터 화일의 구조</a:t>
            </a:r>
            <a:endParaRPr lang="en-US" altLang="ko-KR" sz="4000" b="1" kern="0" dirty="0">
              <a:solidFill>
                <a:schemeClr val="tx2"/>
              </a:solidFill>
              <a:latin typeface="HY동녘B" pitchFamily="18" charset="-127"/>
              <a:ea typeface="HY동녘B" pitchFamily="18" charset="-127"/>
              <a:cs typeface="+mj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31640" y="1669740"/>
            <a:ext cx="702082" cy="679140"/>
            <a:chOff x="2285742" y="1669740"/>
            <a:chExt cx="702082" cy="679140"/>
          </a:xfrm>
        </p:grpSpPr>
        <p:sp>
          <p:nvSpPr>
            <p:cNvPr id="6" name="왼쪽 중괄호 5"/>
            <p:cNvSpPr/>
            <p:nvPr/>
          </p:nvSpPr>
          <p:spPr>
            <a:xfrm>
              <a:off x="2843808" y="1669740"/>
              <a:ext cx="144016" cy="67914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5742" y="184003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블록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546" y="2114999"/>
            <a:ext cx="2847198" cy="3978297"/>
            <a:chOff x="6155648" y="2114999"/>
            <a:chExt cx="2847198" cy="3978297"/>
          </a:xfrm>
        </p:grpSpPr>
        <p:grpSp>
          <p:nvGrpSpPr>
            <p:cNvPr id="57" name="그룹 56"/>
            <p:cNvGrpSpPr/>
            <p:nvPr/>
          </p:nvGrpSpPr>
          <p:grpSpPr>
            <a:xfrm>
              <a:off x="6155648" y="2204864"/>
              <a:ext cx="180288" cy="3888432"/>
              <a:chOff x="6155648" y="2204864"/>
              <a:chExt cx="180288" cy="388843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6156352" y="2204864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>
                <a:off x="6156176" y="3068960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6156000" y="3933056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46" name="직선 화살표 연결선 45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6155824" y="4797152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0" name="직선 화살표 연결선 49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/>
              <p:cNvGrpSpPr/>
              <p:nvPr/>
            </p:nvGrpSpPr>
            <p:grpSpPr>
              <a:xfrm>
                <a:off x="6155648" y="5661248"/>
                <a:ext cx="179584" cy="432048"/>
                <a:chOff x="648000" y="1916832"/>
                <a:chExt cx="360040" cy="432048"/>
              </a:xfrm>
            </p:grpSpPr>
            <p:cxnSp>
              <p:nvCxnSpPr>
                <p:cNvPr id="54" name="직선 화살표 연결선 53"/>
                <p:cNvCxnSpPr/>
                <p:nvPr/>
              </p:nvCxnSpPr>
              <p:spPr>
                <a:xfrm flipH="1">
                  <a:off x="648000" y="1916832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 flipH="1">
                  <a:off x="648000" y="2348880"/>
                  <a:ext cx="360040" cy="0"/>
                </a:xfrm>
                <a:prstGeom prst="straightConnector1">
                  <a:avLst/>
                </a:prstGeom>
                <a:ln w="2222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1008040" y="1916832"/>
                  <a:ext cx="0" cy="432048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6306274" y="2114999"/>
              <a:ext cx="2696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여러 블록은 연결리스트로 관리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01546" y="1568115"/>
            <a:ext cx="329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블록 내에서 레코드는 배열형태로 관리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08104" y="2754778"/>
            <a:ext cx="3051800" cy="1152128"/>
          </a:xfrm>
          <a:prstGeom prst="rect">
            <a:avLst/>
          </a:prstGeom>
          <a:solidFill>
            <a:srgbClr val="FFFFCC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문제가 해결되었는가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레코드의 추가 삽입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하드디스크 액세스 횟수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08104" y="4017330"/>
            <a:ext cx="3051800" cy="768462"/>
          </a:xfrm>
          <a:prstGeom prst="rect">
            <a:avLst/>
          </a:prstGeom>
          <a:solidFill>
            <a:srgbClr val="FFFFCC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블록의 크기는 어느 정도가 적당한가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1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B+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트리 삭제 알고리즘</a:t>
            </a:r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981200"/>
            <a:ext cx="788196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06375" indent="-184150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삭제할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때는 항상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단말노드에서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삭제한다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삭제로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인해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단말노드의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 err="1">
                <a:latin typeface="HY동녘M" pitchFamily="18" charset="-127"/>
                <a:ea typeface="HY동녘M" pitchFamily="18" charset="-127"/>
              </a:rPr>
              <a:t>엔트리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 수가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절반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이하로 줄어들면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형제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단말노드</a:t>
            </a:r>
            <a:r>
              <a:rPr lang="en-US" altLang="ko-KR" sz="1800" dirty="0">
                <a:latin typeface="HY동녘M" pitchFamily="18" charset="-127"/>
                <a:ea typeface="HY동녘M" pitchFamily="18" charset="-127"/>
              </a:rPr>
              <a:t>(sibling leaf node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)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와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엔트리를 재분배</a:t>
            </a:r>
            <a:r>
              <a:rPr lang="en-US" altLang="ko-KR" sz="1800" dirty="0">
                <a:latin typeface="HY동녘M" pitchFamily="18" charset="-127"/>
                <a:ea typeface="HY동녘M" pitchFamily="18" charset="-127"/>
              </a:rPr>
              <a:t>(redistribute)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엔트리를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재분배할 때는 두 </a:t>
            </a:r>
            <a:r>
              <a:rPr lang="ko-KR" altLang="en-US" sz="1800" dirty="0" err="1">
                <a:latin typeface="HY동녘M" pitchFamily="18" charset="-127"/>
                <a:ea typeface="HY동녘M" pitchFamily="18" charset="-127"/>
              </a:rPr>
              <a:t>노드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 모두 반 이상이 차도록 한다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20000"/>
              </a:spcBef>
            </a:pP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  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만약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그렇게 할 수 없으면 </a:t>
            </a:r>
            <a:r>
              <a:rPr lang="ko-KR" altLang="en-US" sz="1800" dirty="0" err="1">
                <a:latin typeface="HY동녘M" pitchFamily="18" charset="-127"/>
                <a:ea typeface="HY동녘M" pitchFamily="18" charset="-127"/>
              </a:rPr>
              <a:t>형제노드와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병합하여 </a:t>
            </a:r>
            <a:r>
              <a:rPr lang="ko-KR" altLang="en-US" sz="1800" dirty="0" err="1" smtClean="0">
                <a:latin typeface="HY동녘M" pitchFamily="18" charset="-127"/>
                <a:ea typeface="HY동녘M" pitchFamily="18" charset="-127"/>
              </a:rPr>
              <a:t>단말노드의</a:t>
            </a:r>
            <a:r>
              <a:rPr lang="ko-KR" altLang="en-US" sz="18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수를 줄인다</a:t>
            </a:r>
            <a:r>
              <a:rPr lang="en-US" altLang="ko-KR" sz="1800" dirty="0" smtClean="0"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marL="206375" indent="-184150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이런 영향이 </a:t>
            </a:r>
            <a:r>
              <a:rPr lang="ko-KR" altLang="en-US" sz="1800" dirty="0" err="1">
                <a:latin typeface="HY동녘M" pitchFamily="18" charset="-127"/>
                <a:ea typeface="HY동녘M" pitchFamily="18" charset="-127"/>
              </a:rPr>
              <a:t>루트노드에까지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 이르면 </a:t>
            </a:r>
            <a:r>
              <a:rPr lang="ko-KR" altLang="en-US" sz="1800" dirty="0" err="1">
                <a:latin typeface="HY동녘M" pitchFamily="18" charset="-127"/>
                <a:ea typeface="HY동녘M" pitchFamily="18" charset="-127"/>
              </a:rPr>
              <a:t>트리단계가</a:t>
            </a:r>
            <a:r>
              <a:rPr lang="ko-KR" altLang="en-US" sz="1800" dirty="0">
                <a:latin typeface="HY동녘M" pitchFamily="18" charset="-127"/>
                <a:ea typeface="HY동녘M" pitchFamily="18" charset="-127"/>
              </a:rPr>
              <a:t> 줄어든다</a:t>
            </a:r>
            <a:r>
              <a:rPr lang="en-US" altLang="ko-KR" sz="1800" dirty="0">
                <a:latin typeface="HY동녘M" pitchFamily="18" charset="-127"/>
                <a:ea typeface="HY동녘M" pitchFamily="18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73"/>
    </mc:Choice>
    <mc:Fallback xmlns="">
      <p:transition spd="slow" advTm="4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714348" y="1857364"/>
            <a:ext cx="7815263" cy="4208463"/>
            <a:chOff x="422" y="431"/>
            <a:chExt cx="4923" cy="2651"/>
          </a:xfrm>
        </p:grpSpPr>
        <p:sp>
          <p:nvSpPr>
            <p:cNvPr id="61442" name="Rectangle 2"/>
            <p:cNvSpPr>
              <a:spLocks noChangeArrowheads="1"/>
            </p:cNvSpPr>
            <p:nvPr/>
          </p:nvSpPr>
          <p:spPr bwMode="auto">
            <a:xfrm>
              <a:off x="2356" y="868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43" name="Rectangle 3"/>
            <p:cNvSpPr>
              <a:spLocks noChangeArrowheads="1"/>
            </p:cNvSpPr>
            <p:nvPr/>
          </p:nvSpPr>
          <p:spPr bwMode="auto">
            <a:xfrm>
              <a:off x="2452" y="868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7</a:t>
              </a:r>
            </a:p>
          </p:txBody>
        </p:sp>
        <p:sp>
          <p:nvSpPr>
            <p:cNvPr id="61444" name="Rectangle 4"/>
            <p:cNvSpPr>
              <a:spLocks noChangeArrowheads="1"/>
            </p:cNvSpPr>
            <p:nvPr/>
          </p:nvSpPr>
          <p:spPr bwMode="auto">
            <a:xfrm>
              <a:off x="2980" y="868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45" name="Rectangle 5"/>
            <p:cNvSpPr>
              <a:spLocks noChangeArrowheads="1"/>
            </p:cNvSpPr>
            <p:nvPr/>
          </p:nvSpPr>
          <p:spPr bwMode="auto">
            <a:xfrm>
              <a:off x="2327" y="926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46" name="Rectangle 6"/>
            <p:cNvSpPr>
              <a:spLocks noChangeArrowheads="1"/>
            </p:cNvSpPr>
            <p:nvPr/>
          </p:nvSpPr>
          <p:spPr bwMode="auto">
            <a:xfrm>
              <a:off x="2855" y="926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47" name="Rectangle 7"/>
            <p:cNvSpPr>
              <a:spLocks noChangeArrowheads="1"/>
            </p:cNvSpPr>
            <p:nvPr/>
          </p:nvSpPr>
          <p:spPr bwMode="auto">
            <a:xfrm>
              <a:off x="484" y="2116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48" name="Rectangle 8"/>
            <p:cNvSpPr>
              <a:spLocks noChangeArrowheads="1"/>
            </p:cNvSpPr>
            <p:nvPr/>
          </p:nvSpPr>
          <p:spPr bwMode="auto">
            <a:xfrm>
              <a:off x="532" y="216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1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49" name="Line 9"/>
            <p:cNvSpPr>
              <a:spLocks noChangeShapeType="1"/>
            </p:cNvSpPr>
            <p:nvPr/>
          </p:nvSpPr>
          <p:spPr bwMode="auto">
            <a:xfrm>
              <a:off x="1296" y="211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0" name="Line 10"/>
            <p:cNvSpPr>
              <a:spLocks noChangeShapeType="1"/>
            </p:cNvSpPr>
            <p:nvPr/>
          </p:nvSpPr>
          <p:spPr bwMode="auto">
            <a:xfrm>
              <a:off x="816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1" name="Rectangle 11"/>
            <p:cNvSpPr>
              <a:spLocks noChangeArrowheads="1"/>
            </p:cNvSpPr>
            <p:nvPr/>
          </p:nvSpPr>
          <p:spPr bwMode="auto">
            <a:xfrm>
              <a:off x="1271" y="2174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52" name="Rectangle 12"/>
            <p:cNvSpPr>
              <a:spLocks noChangeArrowheads="1"/>
            </p:cNvSpPr>
            <p:nvPr/>
          </p:nvSpPr>
          <p:spPr bwMode="auto">
            <a:xfrm>
              <a:off x="1300" y="1444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3" name="Rectangle 13"/>
            <p:cNvSpPr>
              <a:spLocks noChangeArrowheads="1"/>
            </p:cNvSpPr>
            <p:nvPr/>
          </p:nvSpPr>
          <p:spPr bwMode="auto">
            <a:xfrm>
              <a:off x="1396" y="1444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1</a:t>
              </a:r>
            </a:p>
          </p:txBody>
        </p:sp>
        <p:sp>
          <p:nvSpPr>
            <p:cNvPr id="61454" name="Rectangle 14"/>
            <p:cNvSpPr>
              <a:spLocks noChangeArrowheads="1"/>
            </p:cNvSpPr>
            <p:nvPr/>
          </p:nvSpPr>
          <p:spPr bwMode="auto">
            <a:xfrm>
              <a:off x="1924" y="1444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600"/>
                <a:t>6</a:t>
              </a:r>
            </a:p>
          </p:txBody>
        </p:sp>
        <p:sp>
          <p:nvSpPr>
            <p:cNvPr id="61455" name="Rectangle 15"/>
            <p:cNvSpPr>
              <a:spLocks noChangeArrowheads="1"/>
            </p:cNvSpPr>
            <p:nvPr/>
          </p:nvSpPr>
          <p:spPr bwMode="auto">
            <a:xfrm>
              <a:off x="1271" y="150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56" name="Rectangle 16"/>
            <p:cNvSpPr>
              <a:spLocks noChangeArrowheads="1"/>
            </p:cNvSpPr>
            <p:nvPr/>
          </p:nvSpPr>
          <p:spPr bwMode="auto">
            <a:xfrm>
              <a:off x="1799" y="150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57" name="Rectangle 17"/>
            <p:cNvSpPr>
              <a:spLocks noChangeArrowheads="1"/>
            </p:cNvSpPr>
            <p:nvPr/>
          </p:nvSpPr>
          <p:spPr bwMode="auto">
            <a:xfrm>
              <a:off x="2327" y="150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58" name="Rectangle 18"/>
            <p:cNvSpPr>
              <a:spLocks noChangeArrowheads="1"/>
            </p:cNvSpPr>
            <p:nvPr/>
          </p:nvSpPr>
          <p:spPr bwMode="auto">
            <a:xfrm>
              <a:off x="3076" y="1444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9" name="Rectangle 19"/>
            <p:cNvSpPr>
              <a:spLocks noChangeArrowheads="1"/>
            </p:cNvSpPr>
            <p:nvPr/>
          </p:nvSpPr>
          <p:spPr bwMode="auto">
            <a:xfrm>
              <a:off x="3172" y="1444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9</a:t>
              </a:r>
            </a:p>
          </p:txBody>
        </p:sp>
        <p:sp>
          <p:nvSpPr>
            <p:cNvPr id="61460" name="Rectangle 20"/>
            <p:cNvSpPr>
              <a:spLocks noChangeArrowheads="1"/>
            </p:cNvSpPr>
            <p:nvPr/>
          </p:nvSpPr>
          <p:spPr bwMode="auto">
            <a:xfrm>
              <a:off x="3700" y="1444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61" name="Rectangle 21"/>
            <p:cNvSpPr>
              <a:spLocks noChangeArrowheads="1"/>
            </p:cNvSpPr>
            <p:nvPr/>
          </p:nvSpPr>
          <p:spPr bwMode="auto">
            <a:xfrm>
              <a:off x="3047" y="150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62" name="Rectangle 22"/>
            <p:cNvSpPr>
              <a:spLocks noChangeArrowheads="1"/>
            </p:cNvSpPr>
            <p:nvPr/>
          </p:nvSpPr>
          <p:spPr bwMode="auto">
            <a:xfrm>
              <a:off x="3575" y="1502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63" name="Rectangle 23"/>
            <p:cNvSpPr>
              <a:spLocks noChangeArrowheads="1"/>
            </p:cNvSpPr>
            <p:nvPr/>
          </p:nvSpPr>
          <p:spPr bwMode="auto">
            <a:xfrm>
              <a:off x="1540" y="2596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64" name="Rectangle 24"/>
            <p:cNvSpPr>
              <a:spLocks noChangeArrowheads="1"/>
            </p:cNvSpPr>
            <p:nvPr/>
          </p:nvSpPr>
          <p:spPr bwMode="auto">
            <a:xfrm>
              <a:off x="1588" y="264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5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65" name="Rectangle 25"/>
            <p:cNvSpPr>
              <a:spLocks noChangeArrowheads="1"/>
            </p:cNvSpPr>
            <p:nvPr/>
          </p:nvSpPr>
          <p:spPr bwMode="auto">
            <a:xfrm>
              <a:off x="2068" y="264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6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66" name="Line 26"/>
            <p:cNvSpPr>
              <a:spLocks noChangeShapeType="1"/>
            </p:cNvSpPr>
            <p:nvPr/>
          </p:nvSpPr>
          <p:spPr bwMode="auto">
            <a:xfrm>
              <a:off x="2544" y="259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67" name="Line 27"/>
            <p:cNvSpPr>
              <a:spLocks noChangeShapeType="1"/>
            </p:cNvSpPr>
            <p:nvPr/>
          </p:nvSpPr>
          <p:spPr bwMode="auto">
            <a:xfrm>
              <a:off x="1872" y="264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68" name="Line 28"/>
            <p:cNvSpPr>
              <a:spLocks noChangeShapeType="1"/>
            </p:cNvSpPr>
            <p:nvPr/>
          </p:nvSpPr>
          <p:spPr bwMode="auto">
            <a:xfrm>
              <a:off x="2352" y="264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69" name="Rectangle 29"/>
            <p:cNvSpPr>
              <a:spLocks noChangeArrowheads="1"/>
            </p:cNvSpPr>
            <p:nvPr/>
          </p:nvSpPr>
          <p:spPr bwMode="auto">
            <a:xfrm>
              <a:off x="2567" y="2654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70" name="Rectangle 30"/>
            <p:cNvSpPr>
              <a:spLocks noChangeArrowheads="1"/>
            </p:cNvSpPr>
            <p:nvPr/>
          </p:nvSpPr>
          <p:spPr bwMode="auto">
            <a:xfrm>
              <a:off x="2356" y="2116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71" name="Rectangle 31"/>
            <p:cNvSpPr>
              <a:spLocks noChangeArrowheads="1"/>
            </p:cNvSpPr>
            <p:nvPr/>
          </p:nvSpPr>
          <p:spPr bwMode="auto">
            <a:xfrm>
              <a:off x="2404" y="216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7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72" name="Line 32"/>
            <p:cNvSpPr>
              <a:spLocks noChangeShapeType="1"/>
            </p:cNvSpPr>
            <p:nvPr/>
          </p:nvSpPr>
          <p:spPr bwMode="auto">
            <a:xfrm>
              <a:off x="3168" y="211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73" name="Line 33"/>
            <p:cNvSpPr>
              <a:spLocks noChangeShapeType="1"/>
            </p:cNvSpPr>
            <p:nvPr/>
          </p:nvSpPr>
          <p:spPr bwMode="auto">
            <a:xfrm>
              <a:off x="2688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74" name="Rectangle 34"/>
            <p:cNvSpPr>
              <a:spLocks noChangeArrowheads="1"/>
            </p:cNvSpPr>
            <p:nvPr/>
          </p:nvSpPr>
          <p:spPr bwMode="auto">
            <a:xfrm>
              <a:off x="3143" y="2174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75" name="Rectangle 35"/>
            <p:cNvSpPr>
              <a:spLocks noChangeArrowheads="1"/>
            </p:cNvSpPr>
            <p:nvPr/>
          </p:nvSpPr>
          <p:spPr bwMode="auto">
            <a:xfrm>
              <a:off x="3460" y="2596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76" name="Rectangle 36"/>
            <p:cNvSpPr>
              <a:spLocks noChangeArrowheads="1"/>
            </p:cNvSpPr>
            <p:nvPr/>
          </p:nvSpPr>
          <p:spPr bwMode="auto">
            <a:xfrm>
              <a:off x="3508" y="264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77" name="Rectangle 37"/>
            <p:cNvSpPr>
              <a:spLocks noChangeArrowheads="1"/>
            </p:cNvSpPr>
            <p:nvPr/>
          </p:nvSpPr>
          <p:spPr bwMode="auto">
            <a:xfrm>
              <a:off x="3988" y="264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9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78" name="Line 38"/>
            <p:cNvSpPr>
              <a:spLocks noChangeShapeType="1"/>
            </p:cNvSpPr>
            <p:nvPr/>
          </p:nvSpPr>
          <p:spPr bwMode="auto">
            <a:xfrm>
              <a:off x="4464" y="259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79" name="Line 39"/>
            <p:cNvSpPr>
              <a:spLocks noChangeShapeType="1"/>
            </p:cNvSpPr>
            <p:nvPr/>
          </p:nvSpPr>
          <p:spPr bwMode="auto">
            <a:xfrm>
              <a:off x="3792" y="264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0" name="Line 40"/>
            <p:cNvSpPr>
              <a:spLocks noChangeShapeType="1"/>
            </p:cNvSpPr>
            <p:nvPr/>
          </p:nvSpPr>
          <p:spPr bwMode="auto">
            <a:xfrm>
              <a:off x="4272" y="264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1" name="Rectangle 41"/>
            <p:cNvSpPr>
              <a:spLocks noChangeArrowheads="1"/>
            </p:cNvSpPr>
            <p:nvPr/>
          </p:nvSpPr>
          <p:spPr bwMode="auto">
            <a:xfrm>
              <a:off x="4487" y="2654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82" name="Rectangle 42"/>
            <p:cNvSpPr>
              <a:spLocks noChangeArrowheads="1"/>
            </p:cNvSpPr>
            <p:nvPr/>
          </p:nvSpPr>
          <p:spPr bwMode="auto">
            <a:xfrm>
              <a:off x="4372" y="2116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3" name="Rectangle 43"/>
            <p:cNvSpPr>
              <a:spLocks noChangeArrowheads="1"/>
            </p:cNvSpPr>
            <p:nvPr/>
          </p:nvSpPr>
          <p:spPr bwMode="auto">
            <a:xfrm>
              <a:off x="4420" y="2164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1484" name="Line 44"/>
            <p:cNvSpPr>
              <a:spLocks noChangeShapeType="1"/>
            </p:cNvSpPr>
            <p:nvPr/>
          </p:nvSpPr>
          <p:spPr bwMode="auto">
            <a:xfrm>
              <a:off x="5136" y="211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5" name="Line 45"/>
            <p:cNvSpPr>
              <a:spLocks noChangeShapeType="1"/>
            </p:cNvSpPr>
            <p:nvPr/>
          </p:nvSpPr>
          <p:spPr bwMode="auto">
            <a:xfrm>
              <a:off x="4704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6" name="Rectangle 46"/>
            <p:cNvSpPr>
              <a:spLocks noChangeArrowheads="1"/>
            </p:cNvSpPr>
            <p:nvPr/>
          </p:nvSpPr>
          <p:spPr bwMode="auto">
            <a:xfrm>
              <a:off x="5159" y="2174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1487" name="Line 47"/>
            <p:cNvSpPr>
              <a:spLocks noChangeShapeType="1"/>
            </p:cNvSpPr>
            <p:nvPr/>
          </p:nvSpPr>
          <p:spPr bwMode="auto">
            <a:xfrm flipH="1">
              <a:off x="2352" y="1008"/>
              <a:ext cx="4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8" name="Line 48"/>
            <p:cNvSpPr>
              <a:spLocks noChangeShapeType="1"/>
            </p:cNvSpPr>
            <p:nvPr/>
          </p:nvSpPr>
          <p:spPr bwMode="auto">
            <a:xfrm>
              <a:off x="2928" y="1008"/>
              <a:ext cx="14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89" name="Line 49"/>
            <p:cNvSpPr>
              <a:spLocks noChangeShapeType="1"/>
            </p:cNvSpPr>
            <p:nvPr/>
          </p:nvSpPr>
          <p:spPr bwMode="auto">
            <a:xfrm flipH="1">
              <a:off x="1056" y="1632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0" name="Line 50"/>
            <p:cNvSpPr>
              <a:spLocks noChangeShapeType="1"/>
            </p:cNvSpPr>
            <p:nvPr/>
          </p:nvSpPr>
          <p:spPr bwMode="auto">
            <a:xfrm>
              <a:off x="1296" y="264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1" name="Line 51"/>
            <p:cNvSpPr>
              <a:spLocks noChangeShapeType="1"/>
            </p:cNvSpPr>
            <p:nvPr/>
          </p:nvSpPr>
          <p:spPr bwMode="auto">
            <a:xfrm flipV="1">
              <a:off x="1872" y="1632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2" name="Line 52"/>
            <p:cNvSpPr>
              <a:spLocks noChangeShapeType="1"/>
            </p:cNvSpPr>
            <p:nvPr/>
          </p:nvSpPr>
          <p:spPr bwMode="auto">
            <a:xfrm flipH="1">
              <a:off x="2304" y="225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3" name="Line 53"/>
            <p:cNvSpPr>
              <a:spLocks noChangeShapeType="1"/>
            </p:cNvSpPr>
            <p:nvPr/>
          </p:nvSpPr>
          <p:spPr bwMode="auto">
            <a:xfrm>
              <a:off x="2304" y="225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4" name="Line 54"/>
            <p:cNvSpPr>
              <a:spLocks noChangeShapeType="1"/>
            </p:cNvSpPr>
            <p:nvPr/>
          </p:nvSpPr>
          <p:spPr bwMode="auto">
            <a:xfrm>
              <a:off x="2304" y="2544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5" name="Line 55"/>
            <p:cNvSpPr>
              <a:spLocks noChangeShapeType="1"/>
            </p:cNvSpPr>
            <p:nvPr/>
          </p:nvSpPr>
          <p:spPr bwMode="auto">
            <a:xfrm>
              <a:off x="2832" y="25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6" name="Line 56"/>
            <p:cNvSpPr>
              <a:spLocks noChangeShapeType="1"/>
            </p:cNvSpPr>
            <p:nvPr/>
          </p:nvSpPr>
          <p:spPr bwMode="auto">
            <a:xfrm flipH="1">
              <a:off x="2640" y="273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7" name="Line 57"/>
            <p:cNvSpPr>
              <a:spLocks noChangeShapeType="1"/>
            </p:cNvSpPr>
            <p:nvPr/>
          </p:nvSpPr>
          <p:spPr bwMode="auto">
            <a:xfrm>
              <a:off x="2400" y="1632"/>
              <a:ext cx="14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8" name="Line 58"/>
            <p:cNvSpPr>
              <a:spLocks noChangeShapeType="1"/>
            </p:cNvSpPr>
            <p:nvPr/>
          </p:nvSpPr>
          <p:spPr bwMode="auto">
            <a:xfrm>
              <a:off x="3216" y="2256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99" name="Line 59"/>
            <p:cNvSpPr>
              <a:spLocks noChangeShapeType="1"/>
            </p:cNvSpPr>
            <p:nvPr/>
          </p:nvSpPr>
          <p:spPr bwMode="auto">
            <a:xfrm>
              <a:off x="3264" y="225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0" name="Line 60"/>
            <p:cNvSpPr>
              <a:spLocks noChangeShapeType="1"/>
            </p:cNvSpPr>
            <p:nvPr/>
          </p:nvSpPr>
          <p:spPr bwMode="auto">
            <a:xfrm flipH="1">
              <a:off x="2976" y="2496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1" name="Line 61"/>
            <p:cNvSpPr>
              <a:spLocks noChangeShapeType="1"/>
            </p:cNvSpPr>
            <p:nvPr/>
          </p:nvSpPr>
          <p:spPr bwMode="auto">
            <a:xfrm>
              <a:off x="2976" y="249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2" name="Line 62"/>
            <p:cNvSpPr>
              <a:spLocks noChangeShapeType="1"/>
            </p:cNvSpPr>
            <p:nvPr/>
          </p:nvSpPr>
          <p:spPr bwMode="auto">
            <a:xfrm>
              <a:off x="2976" y="273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3" name="Line 63"/>
            <p:cNvSpPr>
              <a:spLocks noChangeShapeType="1"/>
            </p:cNvSpPr>
            <p:nvPr/>
          </p:nvSpPr>
          <p:spPr bwMode="auto">
            <a:xfrm>
              <a:off x="3120" y="1584"/>
              <a:ext cx="528" cy="1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4" name="Line 64"/>
            <p:cNvSpPr>
              <a:spLocks noChangeShapeType="1"/>
            </p:cNvSpPr>
            <p:nvPr/>
          </p:nvSpPr>
          <p:spPr bwMode="auto">
            <a:xfrm flipH="1">
              <a:off x="4224" y="2256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5" name="Line 65"/>
            <p:cNvSpPr>
              <a:spLocks noChangeShapeType="1"/>
            </p:cNvSpPr>
            <p:nvPr/>
          </p:nvSpPr>
          <p:spPr bwMode="auto">
            <a:xfrm>
              <a:off x="4224" y="225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6" name="Line 66"/>
            <p:cNvSpPr>
              <a:spLocks noChangeShapeType="1"/>
            </p:cNvSpPr>
            <p:nvPr/>
          </p:nvSpPr>
          <p:spPr bwMode="auto">
            <a:xfrm>
              <a:off x="4224" y="2496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7" name="Line 67"/>
            <p:cNvSpPr>
              <a:spLocks noChangeShapeType="1"/>
            </p:cNvSpPr>
            <p:nvPr/>
          </p:nvSpPr>
          <p:spPr bwMode="auto">
            <a:xfrm>
              <a:off x="4752" y="249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8" name="Line 68"/>
            <p:cNvSpPr>
              <a:spLocks noChangeShapeType="1"/>
            </p:cNvSpPr>
            <p:nvPr/>
          </p:nvSpPr>
          <p:spPr bwMode="auto">
            <a:xfrm flipH="1">
              <a:off x="4560" y="273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09" name="Line 69"/>
            <p:cNvSpPr>
              <a:spLocks noChangeShapeType="1"/>
            </p:cNvSpPr>
            <p:nvPr/>
          </p:nvSpPr>
          <p:spPr bwMode="auto">
            <a:xfrm>
              <a:off x="3648" y="1584"/>
              <a:ext cx="81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0" name="Line 70"/>
            <p:cNvSpPr>
              <a:spLocks noChangeShapeType="1"/>
            </p:cNvSpPr>
            <p:nvPr/>
          </p:nvSpPr>
          <p:spPr bwMode="auto">
            <a:xfrm>
              <a:off x="1344" y="2256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1" name="Line 71"/>
            <p:cNvSpPr>
              <a:spLocks noChangeShapeType="1"/>
            </p:cNvSpPr>
            <p:nvPr/>
          </p:nvSpPr>
          <p:spPr bwMode="auto">
            <a:xfrm flipH="1">
              <a:off x="1296" y="225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2" name="Rectangle 72"/>
            <p:cNvSpPr>
              <a:spLocks noChangeArrowheads="1"/>
            </p:cNvSpPr>
            <p:nvPr/>
          </p:nvSpPr>
          <p:spPr bwMode="auto">
            <a:xfrm>
              <a:off x="422" y="1070"/>
              <a:ext cx="9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ko-KR" sz="1400"/>
                <a:t>(</a:t>
              </a:r>
              <a:r>
                <a:rPr lang="ko-KR" altLang="en-US" sz="1400"/>
                <a:t>원래의 </a:t>
              </a:r>
              <a:r>
                <a:rPr lang="en-US" altLang="ko-KR" sz="1400"/>
                <a:t>B</a:t>
              </a:r>
              <a:r>
                <a:rPr lang="en-US" altLang="ko-KR" sz="1400" baseline="30000"/>
                <a:t>+</a:t>
              </a:r>
              <a:r>
                <a:rPr lang="en-US" altLang="ko-KR" sz="1400"/>
                <a:t>-</a:t>
              </a:r>
              <a:r>
                <a:rPr lang="ko-KR" altLang="en-US" sz="1400"/>
                <a:t>트리</a:t>
              </a:r>
              <a:r>
                <a:rPr lang="en-US" altLang="ko-KR" sz="1400"/>
                <a:t>)</a:t>
              </a:r>
            </a:p>
          </p:txBody>
        </p:sp>
        <p:sp>
          <p:nvSpPr>
            <p:cNvPr id="61513" name="Rectangle 73"/>
            <p:cNvSpPr>
              <a:spLocks noChangeArrowheads="1"/>
            </p:cNvSpPr>
            <p:nvPr/>
          </p:nvSpPr>
          <p:spPr bwMode="auto">
            <a:xfrm>
              <a:off x="2350" y="431"/>
              <a:ext cx="11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ko-KR" altLang="en-US" sz="1600" dirty="0"/>
                <a:t>삭제순서 </a:t>
              </a:r>
              <a:r>
                <a:rPr lang="en-US" altLang="ko-KR" sz="1600" dirty="0"/>
                <a:t>: 5, 12, 9</a:t>
              </a:r>
            </a:p>
          </p:txBody>
        </p:sp>
        <p:sp>
          <p:nvSpPr>
            <p:cNvPr id="61514" name="Rectangle 74"/>
            <p:cNvSpPr>
              <a:spLocks noChangeArrowheads="1"/>
            </p:cNvSpPr>
            <p:nvPr/>
          </p:nvSpPr>
          <p:spPr bwMode="auto">
            <a:xfrm>
              <a:off x="1295" y="2909"/>
              <a:ext cx="4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 sz="1200"/>
                <a:t>5</a:t>
              </a:r>
              <a:r>
                <a:rPr lang="ko-KR" altLang="en-US" sz="1200"/>
                <a:t>를 삭제</a:t>
              </a:r>
            </a:p>
          </p:txBody>
        </p:sp>
        <p:sp>
          <p:nvSpPr>
            <p:cNvPr id="61515" name="Line 75"/>
            <p:cNvSpPr>
              <a:spLocks noChangeShapeType="1"/>
            </p:cNvSpPr>
            <p:nvPr/>
          </p:nvSpPr>
          <p:spPr bwMode="auto">
            <a:xfrm flipV="1">
              <a:off x="1776" y="2832"/>
              <a:ext cx="4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14480" y="500042"/>
            <a:ext cx="6500858" cy="64291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트리에서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삭제하는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64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52"/>
    </mc:Choice>
    <mc:Fallback xmlns="">
      <p:transition spd="slow" advTm="138652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1000100" y="2071678"/>
            <a:ext cx="7564438" cy="3575050"/>
            <a:chOff x="580" y="757"/>
            <a:chExt cx="4765" cy="2252"/>
          </a:xfrm>
        </p:grpSpPr>
        <p:sp>
          <p:nvSpPr>
            <p:cNvPr id="62466" name="Rectangle 2"/>
            <p:cNvSpPr>
              <a:spLocks noChangeArrowheads="1"/>
            </p:cNvSpPr>
            <p:nvPr/>
          </p:nvSpPr>
          <p:spPr bwMode="auto">
            <a:xfrm>
              <a:off x="2356" y="757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67" name="Rectangle 3"/>
            <p:cNvSpPr>
              <a:spLocks noChangeArrowheads="1"/>
            </p:cNvSpPr>
            <p:nvPr/>
          </p:nvSpPr>
          <p:spPr bwMode="auto">
            <a:xfrm>
              <a:off x="2452" y="757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7</a:t>
              </a:r>
            </a:p>
          </p:txBody>
        </p:sp>
        <p:sp>
          <p:nvSpPr>
            <p:cNvPr id="62468" name="Rectangle 4"/>
            <p:cNvSpPr>
              <a:spLocks noChangeArrowheads="1"/>
            </p:cNvSpPr>
            <p:nvPr/>
          </p:nvSpPr>
          <p:spPr bwMode="auto">
            <a:xfrm>
              <a:off x="2980" y="757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69" name="Rectangle 5"/>
            <p:cNvSpPr>
              <a:spLocks noChangeArrowheads="1"/>
            </p:cNvSpPr>
            <p:nvPr/>
          </p:nvSpPr>
          <p:spPr bwMode="auto">
            <a:xfrm>
              <a:off x="2327" y="815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70" name="Rectangle 6"/>
            <p:cNvSpPr>
              <a:spLocks noChangeArrowheads="1"/>
            </p:cNvSpPr>
            <p:nvPr/>
          </p:nvSpPr>
          <p:spPr bwMode="auto">
            <a:xfrm>
              <a:off x="2855" y="815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71" name="Rectangle 7"/>
            <p:cNvSpPr>
              <a:spLocks noChangeArrowheads="1"/>
            </p:cNvSpPr>
            <p:nvPr/>
          </p:nvSpPr>
          <p:spPr bwMode="auto">
            <a:xfrm>
              <a:off x="580" y="2197"/>
              <a:ext cx="85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72" name="Rectangle 8"/>
            <p:cNvSpPr>
              <a:spLocks noChangeArrowheads="1"/>
            </p:cNvSpPr>
            <p:nvPr/>
          </p:nvSpPr>
          <p:spPr bwMode="auto">
            <a:xfrm>
              <a:off x="628" y="2245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1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473" name="Line 9"/>
            <p:cNvSpPr>
              <a:spLocks noChangeShapeType="1"/>
            </p:cNvSpPr>
            <p:nvPr/>
          </p:nvSpPr>
          <p:spPr bwMode="auto">
            <a:xfrm>
              <a:off x="1296" y="2193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74" name="Line 10"/>
            <p:cNvSpPr>
              <a:spLocks noChangeShapeType="1"/>
            </p:cNvSpPr>
            <p:nvPr/>
          </p:nvSpPr>
          <p:spPr bwMode="auto">
            <a:xfrm>
              <a:off x="912" y="224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75" name="Rectangle 11"/>
            <p:cNvSpPr>
              <a:spLocks noChangeArrowheads="1"/>
            </p:cNvSpPr>
            <p:nvPr/>
          </p:nvSpPr>
          <p:spPr bwMode="auto">
            <a:xfrm>
              <a:off x="1271" y="2255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76" name="Rectangle 12"/>
            <p:cNvSpPr>
              <a:spLocks noChangeArrowheads="1"/>
            </p:cNvSpPr>
            <p:nvPr/>
          </p:nvSpPr>
          <p:spPr bwMode="auto">
            <a:xfrm>
              <a:off x="1300" y="1525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77" name="Rectangle 13"/>
            <p:cNvSpPr>
              <a:spLocks noChangeArrowheads="1"/>
            </p:cNvSpPr>
            <p:nvPr/>
          </p:nvSpPr>
          <p:spPr bwMode="auto">
            <a:xfrm>
              <a:off x="1396" y="1525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1</a:t>
              </a:r>
            </a:p>
          </p:txBody>
        </p:sp>
        <p:sp>
          <p:nvSpPr>
            <p:cNvPr id="62478" name="Rectangle 14"/>
            <p:cNvSpPr>
              <a:spLocks noChangeArrowheads="1"/>
            </p:cNvSpPr>
            <p:nvPr/>
          </p:nvSpPr>
          <p:spPr bwMode="auto">
            <a:xfrm>
              <a:off x="1924" y="1525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600"/>
                <a:t>6</a:t>
              </a:r>
            </a:p>
          </p:txBody>
        </p:sp>
        <p:sp>
          <p:nvSpPr>
            <p:cNvPr id="62479" name="Rectangle 15"/>
            <p:cNvSpPr>
              <a:spLocks noChangeArrowheads="1"/>
            </p:cNvSpPr>
            <p:nvPr/>
          </p:nvSpPr>
          <p:spPr bwMode="auto">
            <a:xfrm>
              <a:off x="1271" y="15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80" name="Rectangle 16"/>
            <p:cNvSpPr>
              <a:spLocks noChangeArrowheads="1"/>
            </p:cNvSpPr>
            <p:nvPr/>
          </p:nvSpPr>
          <p:spPr bwMode="auto">
            <a:xfrm>
              <a:off x="1799" y="15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81" name="Rectangle 17"/>
            <p:cNvSpPr>
              <a:spLocks noChangeArrowheads="1"/>
            </p:cNvSpPr>
            <p:nvPr/>
          </p:nvSpPr>
          <p:spPr bwMode="auto">
            <a:xfrm>
              <a:off x="2327" y="15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82" name="Rectangle 18"/>
            <p:cNvSpPr>
              <a:spLocks noChangeArrowheads="1"/>
            </p:cNvSpPr>
            <p:nvPr/>
          </p:nvSpPr>
          <p:spPr bwMode="auto">
            <a:xfrm>
              <a:off x="3076" y="1525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83" name="Rectangle 19"/>
            <p:cNvSpPr>
              <a:spLocks noChangeArrowheads="1"/>
            </p:cNvSpPr>
            <p:nvPr/>
          </p:nvSpPr>
          <p:spPr bwMode="auto">
            <a:xfrm>
              <a:off x="3172" y="1525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altLang="ko-KR" sz="1400"/>
                <a:t>9</a:t>
              </a:r>
            </a:p>
          </p:txBody>
        </p:sp>
        <p:sp>
          <p:nvSpPr>
            <p:cNvPr id="62484" name="Rectangle 20"/>
            <p:cNvSpPr>
              <a:spLocks noChangeArrowheads="1"/>
            </p:cNvSpPr>
            <p:nvPr/>
          </p:nvSpPr>
          <p:spPr bwMode="auto">
            <a:xfrm>
              <a:off x="3700" y="1525"/>
              <a:ext cx="376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85" name="Rectangle 21"/>
            <p:cNvSpPr>
              <a:spLocks noChangeArrowheads="1"/>
            </p:cNvSpPr>
            <p:nvPr/>
          </p:nvSpPr>
          <p:spPr bwMode="auto">
            <a:xfrm>
              <a:off x="3047" y="15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86" name="Rectangle 22"/>
            <p:cNvSpPr>
              <a:spLocks noChangeArrowheads="1"/>
            </p:cNvSpPr>
            <p:nvPr/>
          </p:nvSpPr>
          <p:spPr bwMode="auto">
            <a:xfrm>
              <a:off x="3575" y="15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87" name="Rectangle 23"/>
            <p:cNvSpPr>
              <a:spLocks noChangeArrowheads="1"/>
            </p:cNvSpPr>
            <p:nvPr/>
          </p:nvSpPr>
          <p:spPr bwMode="auto">
            <a:xfrm>
              <a:off x="1540" y="2725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88" name="Rectangle 24"/>
            <p:cNvSpPr>
              <a:spLocks noChangeArrowheads="1"/>
            </p:cNvSpPr>
            <p:nvPr/>
          </p:nvSpPr>
          <p:spPr bwMode="auto">
            <a:xfrm>
              <a:off x="1588" y="2773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6 </a:t>
              </a:r>
              <a:r>
                <a:rPr lang="en-US" altLang="ko-KR" sz="1400" dirty="0" smtClean="0"/>
                <a:t>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489" name="Line 25"/>
            <p:cNvSpPr>
              <a:spLocks noChangeShapeType="1"/>
            </p:cNvSpPr>
            <p:nvPr/>
          </p:nvSpPr>
          <p:spPr bwMode="auto">
            <a:xfrm>
              <a:off x="2304" y="272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0" name="Line 26"/>
            <p:cNvSpPr>
              <a:spLocks noChangeShapeType="1"/>
            </p:cNvSpPr>
            <p:nvPr/>
          </p:nvSpPr>
          <p:spPr bwMode="auto">
            <a:xfrm>
              <a:off x="1872" y="2769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1" name="Rectangle 27"/>
            <p:cNvSpPr>
              <a:spLocks noChangeArrowheads="1"/>
            </p:cNvSpPr>
            <p:nvPr/>
          </p:nvSpPr>
          <p:spPr bwMode="auto">
            <a:xfrm>
              <a:off x="2327" y="27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92" name="Rectangle 28"/>
            <p:cNvSpPr>
              <a:spLocks noChangeArrowheads="1"/>
            </p:cNvSpPr>
            <p:nvPr/>
          </p:nvSpPr>
          <p:spPr bwMode="auto">
            <a:xfrm>
              <a:off x="2356" y="2197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3" name="Rectangle 29"/>
            <p:cNvSpPr>
              <a:spLocks noChangeArrowheads="1"/>
            </p:cNvSpPr>
            <p:nvPr/>
          </p:nvSpPr>
          <p:spPr bwMode="auto">
            <a:xfrm>
              <a:off x="2404" y="2245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7 </a:t>
              </a:r>
              <a:r>
                <a:rPr lang="en-US" altLang="ko-KR" sz="1400" dirty="0" smtClean="0"/>
                <a:t>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494" name="Line 30"/>
            <p:cNvSpPr>
              <a:spLocks noChangeShapeType="1"/>
            </p:cNvSpPr>
            <p:nvPr/>
          </p:nvSpPr>
          <p:spPr bwMode="auto">
            <a:xfrm>
              <a:off x="3168" y="2193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5" name="Line 31"/>
            <p:cNvSpPr>
              <a:spLocks noChangeShapeType="1"/>
            </p:cNvSpPr>
            <p:nvPr/>
          </p:nvSpPr>
          <p:spPr bwMode="auto">
            <a:xfrm>
              <a:off x="2688" y="224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6" name="Rectangle 32"/>
            <p:cNvSpPr>
              <a:spLocks noChangeArrowheads="1"/>
            </p:cNvSpPr>
            <p:nvPr/>
          </p:nvSpPr>
          <p:spPr bwMode="auto">
            <a:xfrm>
              <a:off x="3143" y="2255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497" name="Rectangle 33"/>
            <p:cNvSpPr>
              <a:spLocks noChangeArrowheads="1"/>
            </p:cNvSpPr>
            <p:nvPr/>
          </p:nvSpPr>
          <p:spPr bwMode="auto">
            <a:xfrm>
              <a:off x="3460" y="2725"/>
              <a:ext cx="1144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498" name="Rectangle 34"/>
            <p:cNvSpPr>
              <a:spLocks noChangeArrowheads="1"/>
            </p:cNvSpPr>
            <p:nvPr/>
          </p:nvSpPr>
          <p:spPr bwMode="auto">
            <a:xfrm>
              <a:off x="3508" y="2773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</a:t>
              </a:r>
              <a:r>
                <a:rPr lang="en-US" altLang="ko-KR" sz="1400" dirty="0" smtClean="0"/>
                <a:t>8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499" name="Rectangle 35"/>
            <p:cNvSpPr>
              <a:spLocks noChangeArrowheads="1"/>
            </p:cNvSpPr>
            <p:nvPr/>
          </p:nvSpPr>
          <p:spPr bwMode="auto">
            <a:xfrm>
              <a:off x="3988" y="2773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  9 </a:t>
              </a:r>
              <a:r>
                <a:rPr lang="en-US" altLang="ko-KR" sz="1400" dirty="0" smtClean="0"/>
                <a:t>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500" name="Line 36"/>
            <p:cNvSpPr>
              <a:spLocks noChangeShapeType="1"/>
            </p:cNvSpPr>
            <p:nvPr/>
          </p:nvSpPr>
          <p:spPr bwMode="auto">
            <a:xfrm>
              <a:off x="4464" y="272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1" name="Line 37"/>
            <p:cNvSpPr>
              <a:spLocks noChangeShapeType="1"/>
            </p:cNvSpPr>
            <p:nvPr/>
          </p:nvSpPr>
          <p:spPr bwMode="auto">
            <a:xfrm>
              <a:off x="3792" y="2769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2" name="Line 38"/>
            <p:cNvSpPr>
              <a:spLocks noChangeShapeType="1"/>
            </p:cNvSpPr>
            <p:nvPr/>
          </p:nvSpPr>
          <p:spPr bwMode="auto">
            <a:xfrm>
              <a:off x="4272" y="2769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3" name="Rectangle 39"/>
            <p:cNvSpPr>
              <a:spLocks noChangeArrowheads="1"/>
            </p:cNvSpPr>
            <p:nvPr/>
          </p:nvSpPr>
          <p:spPr bwMode="auto">
            <a:xfrm>
              <a:off x="4487" y="2783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504" name="Rectangle 40"/>
            <p:cNvSpPr>
              <a:spLocks noChangeArrowheads="1"/>
            </p:cNvSpPr>
            <p:nvPr/>
          </p:nvSpPr>
          <p:spPr bwMode="auto">
            <a:xfrm>
              <a:off x="4372" y="2197"/>
              <a:ext cx="952" cy="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5" name="Rectangle 41"/>
            <p:cNvSpPr>
              <a:spLocks noChangeArrowheads="1"/>
            </p:cNvSpPr>
            <p:nvPr/>
          </p:nvSpPr>
          <p:spPr bwMode="auto">
            <a:xfrm>
              <a:off x="4420" y="2245"/>
              <a:ext cx="424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smtClean="0"/>
                <a:t>12  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62506" name="Line 42"/>
            <p:cNvSpPr>
              <a:spLocks noChangeShapeType="1"/>
            </p:cNvSpPr>
            <p:nvPr/>
          </p:nvSpPr>
          <p:spPr bwMode="auto">
            <a:xfrm>
              <a:off x="5136" y="2193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7" name="Line 43"/>
            <p:cNvSpPr>
              <a:spLocks noChangeShapeType="1"/>
            </p:cNvSpPr>
            <p:nvPr/>
          </p:nvSpPr>
          <p:spPr bwMode="auto">
            <a:xfrm>
              <a:off x="4704" y="224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08" name="Rectangle 44"/>
            <p:cNvSpPr>
              <a:spLocks noChangeArrowheads="1"/>
            </p:cNvSpPr>
            <p:nvPr/>
          </p:nvSpPr>
          <p:spPr bwMode="auto">
            <a:xfrm>
              <a:off x="5159" y="2255"/>
              <a:ext cx="1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1400"/>
                <a:t> </a:t>
              </a:r>
            </a:p>
          </p:txBody>
        </p:sp>
        <p:sp>
          <p:nvSpPr>
            <p:cNvPr id="62509" name="Line 45"/>
            <p:cNvSpPr>
              <a:spLocks noChangeShapeType="1"/>
            </p:cNvSpPr>
            <p:nvPr/>
          </p:nvSpPr>
          <p:spPr bwMode="auto">
            <a:xfrm flipH="1">
              <a:off x="2352" y="897"/>
              <a:ext cx="48" cy="6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0" name="Line 46"/>
            <p:cNvSpPr>
              <a:spLocks noChangeShapeType="1"/>
            </p:cNvSpPr>
            <p:nvPr/>
          </p:nvSpPr>
          <p:spPr bwMode="auto">
            <a:xfrm>
              <a:off x="2928" y="897"/>
              <a:ext cx="192" cy="6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1" name="Line 47"/>
            <p:cNvSpPr>
              <a:spLocks noChangeShapeType="1"/>
            </p:cNvSpPr>
            <p:nvPr/>
          </p:nvSpPr>
          <p:spPr bwMode="auto">
            <a:xfrm flipH="1">
              <a:off x="1152" y="1665"/>
              <a:ext cx="192" cy="5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2" name="Line 48"/>
            <p:cNvSpPr>
              <a:spLocks noChangeShapeType="1"/>
            </p:cNvSpPr>
            <p:nvPr/>
          </p:nvSpPr>
          <p:spPr bwMode="auto">
            <a:xfrm>
              <a:off x="1296" y="2769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3" name="Line 49"/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4" name="Line 50"/>
            <p:cNvSpPr>
              <a:spLocks noChangeShapeType="1"/>
            </p:cNvSpPr>
            <p:nvPr/>
          </p:nvSpPr>
          <p:spPr bwMode="auto">
            <a:xfrm flipH="1">
              <a:off x="2304" y="2337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5" name="Line 51"/>
            <p:cNvSpPr>
              <a:spLocks noChangeShapeType="1"/>
            </p:cNvSpPr>
            <p:nvPr/>
          </p:nvSpPr>
          <p:spPr bwMode="auto">
            <a:xfrm>
              <a:off x="2304" y="2337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6" name="Line 52"/>
            <p:cNvSpPr>
              <a:spLocks noChangeShapeType="1"/>
            </p:cNvSpPr>
            <p:nvPr/>
          </p:nvSpPr>
          <p:spPr bwMode="auto">
            <a:xfrm>
              <a:off x="2304" y="2673"/>
              <a:ext cx="288" cy="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7" name="Line 53"/>
            <p:cNvSpPr>
              <a:spLocks noChangeShapeType="1"/>
            </p:cNvSpPr>
            <p:nvPr/>
          </p:nvSpPr>
          <p:spPr bwMode="auto">
            <a:xfrm>
              <a:off x="2592" y="2673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8" name="Line 54"/>
            <p:cNvSpPr>
              <a:spLocks noChangeShapeType="1"/>
            </p:cNvSpPr>
            <p:nvPr/>
          </p:nvSpPr>
          <p:spPr bwMode="auto">
            <a:xfrm flipH="1">
              <a:off x="2400" y="286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19" name="Line 55"/>
            <p:cNvSpPr>
              <a:spLocks noChangeShapeType="1"/>
            </p:cNvSpPr>
            <p:nvPr/>
          </p:nvSpPr>
          <p:spPr bwMode="auto">
            <a:xfrm>
              <a:off x="2400" y="1665"/>
              <a:ext cx="192" cy="5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0" name="Line 56"/>
            <p:cNvSpPr>
              <a:spLocks noChangeShapeType="1"/>
            </p:cNvSpPr>
            <p:nvPr/>
          </p:nvSpPr>
          <p:spPr bwMode="auto">
            <a:xfrm>
              <a:off x="3264" y="2337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1" name="Line 57"/>
            <p:cNvSpPr>
              <a:spLocks noChangeShapeType="1"/>
            </p:cNvSpPr>
            <p:nvPr/>
          </p:nvSpPr>
          <p:spPr bwMode="auto">
            <a:xfrm>
              <a:off x="3360" y="2337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2" name="Line 58"/>
            <p:cNvSpPr>
              <a:spLocks noChangeShapeType="1"/>
            </p:cNvSpPr>
            <p:nvPr/>
          </p:nvSpPr>
          <p:spPr bwMode="auto">
            <a:xfrm flipH="1">
              <a:off x="2976" y="2625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3" name="Line 59"/>
            <p:cNvSpPr>
              <a:spLocks noChangeShapeType="1"/>
            </p:cNvSpPr>
            <p:nvPr/>
          </p:nvSpPr>
          <p:spPr bwMode="auto">
            <a:xfrm>
              <a:off x="2976" y="2625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4" name="Line 60"/>
            <p:cNvSpPr>
              <a:spLocks noChangeShapeType="1"/>
            </p:cNvSpPr>
            <p:nvPr/>
          </p:nvSpPr>
          <p:spPr bwMode="auto">
            <a:xfrm>
              <a:off x="2976" y="2865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5" name="Line 61"/>
            <p:cNvSpPr>
              <a:spLocks noChangeShapeType="1"/>
            </p:cNvSpPr>
            <p:nvPr/>
          </p:nvSpPr>
          <p:spPr bwMode="auto">
            <a:xfrm>
              <a:off x="3120" y="1665"/>
              <a:ext cx="528" cy="10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6" name="Line 62"/>
            <p:cNvSpPr>
              <a:spLocks noChangeShapeType="1"/>
            </p:cNvSpPr>
            <p:nvPr/>
          </p:nvSpPr>
          <p:spPr bwMode="auto">
            <a:xfrm flipH="1">
              <a:off x="4224" y="2337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7" name="Line 63"/>
            <p:cNvSpPr>
              <a:spLocks noChangeShapeType="1"/>
            </p:cNvSpPr>
            <p:nvPr/>
          </p:nvSpPr>
          <p:spPr bwMode="auto">
            <a:xfrm>
              <a:off x="4224" y="2337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8" name="Line 64"/>
            <p:cNvSpPr>
              <a:spLocks noChangeShapeType="1"/>
            </p:cNvSpPr>
            <p:nvPr/>
          </p:nvSpPr>
          <p:spPr bwMode="auto">
            <a:xfrm>
              <a:off x="4224" y="2625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29" name="Line 65"/>
            <p:cNvSpPr>
              <a:spLocks noChangeShapeType="1"/>
            </p:cNvSpPr>
            <p:nvPr/>
          </p:nvSpPr>
          <p:spPr bwMode="auto">
            <a:xfrm>
              <a:off x="4752" y="2625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0" name="Line 66"/>
            <p:cNvSpPr>
              <a:spLocks noChangeShapeType="1"/>
            </p:cNvSpPr>
            <p:nvPr/>
          </p:nvSpPr>
          <p:spPr bwMode="auto">
            <a:xfrm flipH="1">
              <a:off x="4560" y="286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1" name="Line 67"/>
            <p:cNvSpPr>
              <a:spLocks noChangeShapeType="1"/>
            </p:cNvSpPr>
            <p:nvPr/>
          </p:nvSpPr>
          <p:spPr bwMode="auto">
            <a:xfrm>
              <a:off x="3648" y="1665"/>
              <a:ext cx="816" cy="5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2" name="Line 68"/>
            <p:cNvSpPr>
              <a:spLocks noChangeShapeType="1"/>
            </p:cNvSpPr>
            <p:nvPr/>
          </p:nvSpPr>
          <p:spPr bwMode="auto">
            <a:xfrm>
              <a:off x="1344" y="2337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3" name="Line 69"/>
            <p:cNvSpPr>
              <a:spLocks noChangeShapeType="1"/>
            </p:cNvSpPr>
            <p:nvPr/>
          </p:nvSpPr>
          <p:spPr bwMode="auto">
            <a:xfrm flipH="1">
              <a:off x="1296" y="2337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4" name="Line 70"/>
            <p:cNvSpPr>
              <a:spLocks noChangeShapeType="1"/>
            </p:cNvSpPr>
            <p:nvPr/>
          </p:nvSpPr>
          <p:spPr bwMode="auto">
            <a:xfrm>
              <a:off x="4704" y="24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535" name="Rectangle 71"/>
            <p:cNvSpPr>
              <a:spLocks noChangeArrowheads="1"/>
            </p:cNvSpPr>
            <p:nvPr/>
          </p:nvSpPr>
          <p:spPr bwMode="auto">
            <a:xfrm>
              <a:off x="4706" y="2525"/>
              <a:ext cx="63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 sz="1200"/>
                <a:t>12</a:t>
              </a:r>
              <a:r>
                <a:rPr lang="ko-KR" altLang="en-US" sz="1200"/>
                <a:t>를 삭제</a:t>
              </a:r>
            </a:p>
            <a:p>
              <a:r>
                <a:rPr lang="ko-KR" altLang="en-US" sz="1200"/>
                <a:t>  </a:t>
              </a:r>
              <a:r>
                <a:rPr lang="en-US" altLang="ko-KR" sz="1200"/>
                <a:t>: </a:t>
              </a:r>
              <a:r>
                <a:rPr lang="ko-KR" altLang="en-US" sz="1200"/>
                <a:t>언더플로 </a:t>
              </a:r>
            </a:p>
            <a:p>
              <a:r>
                <a:rPr lang="en-US" altLang="ko-KR" sz="1200"/>
                <a:t>(</a:t>
              </a:r>
              <a:r>
                <a:rPr lang="ko-KR" altLang="en-US" sz="1200"/>
                <a:t>재분배</a:t>
              </a:r>
              <a:r>
                <a:rPr lang="en-US" altLang="ko-KR" sz="1200"/>
                <a:t>)</a:t>
              </a:r>
            </a:p>
          </p:txBody>
        </p:sp>
      </p:grpSp>
      <p:sp>
        <p:nvSpPr>
          <p:cNvPr id="74" name="Rectangle 2"/>
          <p:cNvSpPr txBox="1">
            <a:spLocks noChangeArrowheads="1"/>
          </p:cNvSpPr>
          <p:nvPr/>
        </p:nvSpPr>
        <p:spPr>
          <a:xfrm>
            <a:off x="1714480" y="500042"/>
            <a:ext cx="6500858" cy="64291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트리에서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삭제하는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  <p:sp>
        <p:nvSpPr>
          <p:cNvPr id="75" name="Rectangle 73"/>
          <p:cNvSpPr>
            <a:spLocks noChangeArrowheads="1"/>
          </p:cNvSpPr>
          <p:nvPr/>
        </p:nvSpPr>
        <p:spPr bwMode="auto">
          <a:xfrm>
            <a:off x="3836962" y="1412776"/>
            <a:ext cx="1844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ko-KR" altLang="en-US" sz="1600" dirty="0"/>
              <a:t>삭제순서 </a:t>
            </a:r>
            <a:r>
              <a:rPr lang="en-US" altLang="ko-KR" sz="1600" dirty="0"/>
              <a:t>: 5, 12, 9</a:t>
            </a:r>
          </a:p>
        </p:txBody>
      </p:sp>
    </p:spTree>
    <p:extLst>
      <p:ext uri="{BB962C8B-B14F-4D97-AF65-F5344CB8AC3E}">
        <p14:creationId xmlns:p14="http://schemas.microsoft.com/office/powerpoint/2010/main" val="146937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3533748" y="150017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686148" y="1500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7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524348" y="15001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3487711" y="1592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4325911" y="15922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714348" y="2871774"/>
            <a:ext cx="1358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790548" y="29479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1   </a:t>
            </a:r>
            <a:r>
              <a:rPr lang="en-US" altLang="ko-KR" sz="1400" dirty="0"/>
              <a:t>0</a:t>
            </a: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1850998" y="28654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1241398" y="29416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811311" y="29638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1857348" y="218597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auto">
          <a:xfrm>
            <a:off x="2009748" y="21859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1</a:t>
            </a:r>
          </a:p>
        </p:txBody>
      </p:sp>
      <p:sp>
        <p:nvSpPr>
          <p:cNvPr id="63502" name="Rectangle 14"/>
          <p:cNvSpPr>
            <a:spLocks noChangeArrowheads="1"/>
          </p:cNvSpPr>
          <p:nvPr/>
        </p:nvSpPr>
        <p:spPr bwMode="auto">
          <a:xfrm>
            <a:off x="2847948" y="21859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600"/>
              <a:t>6</a:t>
            </a: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1811311" y="2278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04" name="Rectangle 16"/>
          <p:cNvSpPr>
            <a:spLocks noChangeArrowheads="1"/>
          </p:cNvSpPr>
          <p:nvPr/>
        </p:nvSpPr>
        <p:spPr bwMode="auto">
          <a:xfrm>
            <a:off x="2649511" y="2278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05" name="Rectangle 17"/>
          <p:cNvSpPr>
            <a:spLocks noChangeArrowheads="1"/>
          </p:cNvSpPr>
          <p:nvPr/>
        </p:nvSpPr>
        <p:spPr bwMode="auto">
          <a:xfrm>
            <a:off x="3487711" y="2278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4676748" y="218597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4829148" y="21859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 dirty="0" smtClean="0"/>
              <a:t>   8</a:t>
            </a:r>
            <a:endParaRPr lang="en-US" altLang="ko-KR" sz="1400" dirty="0"/>
          </a:p>
        </p:txBody>
      </p:sp>
      <p:sp>
        <p:nvSpPr>
          <p:cNvPr id="63508" name="Rectangle 20"/>
          <p:cNvSpPr>
            <a:spLocks noChangeArrowheads="1"/>
          </p:cNvSpPr>
          <p:nvPr/>
        </p:nvSpPr>
        <p:spPr bwMode="auto">
          <a:xfrm>
            <a:off x="5667348" y="218597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09" name="Rectangle 21"/>
          <p:cNvSpPr>
            <a:spLocks noChangeArrowheads="1"/>
          </p:cNvSpPr>
          <p:nvPr/>
        </p:nvSpPr>
        <p:spPr bwMode="auto">
          <a:xfrm>
            <a:off x="4630711" y="2278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10" name="Rectangle 22"/>
          <p:cNvSpPr>
            <a:spLocks noChangeArrowheads="1"/>
          </p:cNvSpPr>
          <p:nvPr/>
        </p:nvSpPr>
        <p:spPr bwMode="auto">
          <a:xfrm>
            <a:off x="5468911" y="2278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>
            <a:off x="2238348" y="3709974"/>
            <a:ext cx="1435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12" name="Rectangle 24"/>
          <p:cNvSpPr>
            <a:spLocks noChangeArrowheads="1"/>
          </p:cNvSpPr>
          <p:nvPr/>
        </p:nvSpPr>
        <p:spPr bwMode="auto">
          <a:xfrm>
            <a:off x="2314548" y="37861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6   </a:t>
            </a:r>
            <a:r>
              <a:rPr lang="en-US" altLang="ko-KR" sz="1400" dirty="0"/>
              <a:t>0</a:t>
            </a:r>
          </a:p>
        </p:txBody>
      </p:sp>
      <p:sp>
        <p:nvSpPr>
          <p:cNvPr id="63513" name="Line 25"/>
          <p:cNvSpPr>
            <a:spLocks noChangeShapeType="1"/>
          </p:cNvSpPr>
          <p:nvPr/>
        </p:nvSpPr>
        <p:spPr bwMode="auto">
          <a:xfrm>
            <a:off x="3374998" y="37036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14" name="Line 26"/>
          <p:cNvSpPr>
            <a:spLocks noChangeShapeType="1"/>
          </p:cNvSpPr>
          <p:nvPr/>
        </p:nvSpPr>
        <p:spPr bwMode="auto">
          <a:xfrm>
            <a:off x="2765398" y="37798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3487711" y="3802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3533748" y="2871774"/>
            <a:ext cx="1435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17" name="Rectangle 29"/>
          <p:cNvSpPr>
            <a:spLocks noChangeArrowheads="1"/>
          </p:cNvSpPr>
          <p:nvPr/>
        </p:nvSpPr>
        <p:spPr bwMode="auto">
          <a:xfrm>
            <a:off x="3609948" y="29479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7    </a:t>
            </a:r>
            <a:r>
              <a:rPr lang="en-US" altLang="ko-KR" sz="1400" dirty="0"/>
              <a:t>0</a:t>
            </a:r>
          </a:p>
        </p:txBody>
      </p:sp>
      <p:sp>
        <p:nvSpPr>
          <p:cNvPr id="63518" name="Line 30"/>
          <p:cNvSpPr>
            <a:spLocks noChangeShapeType="1"/>
          </p:cNvSpPr>
          <p:nvPr/>
        </p:nvSpPr>
        <p:spPr bwMode="auto">
          <a:xfrm>
            <a:off x="4746598" y="28654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19" name="Line 31"/>
          <p:cNvSpPr>
            <a:spLocks noChangeShapeType="1"/>
          </p:cNvSpPr>
          <p:nvPr/>
        </p:nvSpPr>
        <p:spPr bwMode="auto">
          <a:xfrm>
            <a:off x="4060798" y="29416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0" name="Rectangle 32"/>
          <p:cNvSpPr>
            <a:spLocks noChangeArrowheads="1"/>
          </p:cNvSpPr>
          <p:nvPr/>
        </p:nvSpPr>
        <p:spPr bwMode="auto">
          <a:xfrm>
            <a:off x="4783111" y="29638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5286348" y="3709974"/>
            <a:ext cx="15113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2" name="Rectangle 34"/>
          <p:cNvSpPr>
            <a:spLocks noChangeArrowheads="1"/>
          </p:cNvSpPr>
          <p:nvPr/>
        </p:nvSpPr>
        <p:spPr bwMode="auto">
          <a:xfrm>
            <a:off x="5362548" y="37861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8   </a:t>
            </a:r>
            <a:r>
              <a:rPr lang="en-US" altLang="ko-KR" sz="1400" dirty="0"/>
              <a:t>0</a:t>
            </a:r>
          </a:p>
        </p:txBody>
      </p:sp>
      <p:sp>
        <p:nvSpPr>
          <p:cNvPr id="63523" name="Line 35"/>
          <p:cNvSpPr>
            <a:spLocks noChangeShapeType="1"/>
          </p:cNvSpPr>
          <p:nvPr/>
        </p:nvSpPr>
        <p:spPr bwMode="auto">
          <a:xfrm>
            <a:off x="6575398" y="37036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4" name="Line 36"/>
          <p:cNvSpPr>
            <a:spLocks noChangeShapeType="1"/>
          </p:cNvSpPr>
          <p:nvPr/>
        </p:nvSpPr>
        <p:spPr bwMode="auto">
          <a:xfrm>
            <a:off x="5813398" y="37798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6611911" y="38020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26" name="Rectangle 38"/>
          <p:cNvSpPr>
            <a:spLocks noChangeArrowheads="1"/>
          </p:cNvSpPr>
          <p:nvPr/>
        </p:nvSpPr>
        <p:spPr bwMode="auto">
          <a:xfrm>
            <a:off x="6734148" y="2871774"/>
            <a:ext cx="15113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7" name="Rectangle 39"/>
          <p:cNvSpPr>
            <a:spLocks noChangeArrowheads="1"/>
          </p:cNvSpPr>
          <p:nvPr/>
        </p:nvSpPr>
        <p:spPr bwMode="auto">
          <a:xfrm>
            <a:off x="6810348" y="294797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9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0</a:t>
            </a:r>
          </a:p>
        </p:txBody>
      </p:sp>
      <p:sp>
        <p:nvSpPr>
          <p:cNvPr id="63528" name="Line 40"/>
          <p:cNvSpPr>
            <a:spLocks noChangeShapeType="1"/>
          </p:cNvSpPr>
          <p:nvPr/>
        </p:nvSpPr>
        <p:spPr bwMode="auto">
          <a:xfrm>
            <a:off x="7946998" y="28654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29" name="Line 41"/>
          <p:cNvSpPr>
            <a:spLocks noChangeShapeType="1"/>
          </p:cNvSpPr>
          <p:nvPr/>
        </p:nvSpPr>
        <p:spPr bwMode="auto">
          <a:xfrm>
            <a:off x="7261198" y="29416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7983511" y="296384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 flipH="1">
            <a:off x="3527398" y="1722424"/>
            <a:ext cx="76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2" name="Line 44"/>
          <p:cNvSpPr>
            <a:spLocks noChangeShapeType="1"/>
          </p:cNvSpPr>
          <p:nvPr/>
        </p:nvSpPr>
        <p:spPr bwMode="auto">
          <a:xfrm>
            <a:off x="4441798" y="1722424"/>
            <a:ext cx="228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3" name="Line 45"/>
          <p:cNvSpPr>
            <a:spLocks noChangeShapeType="1"/>
          </p:cNvSpPr>
          <p:nvPr/>
        </p:nvSpPr>
        <p:spPr bwMode="auto">
          <a:xfrm flipH="1">
            <a:off x="1393798" y="2408224"/>
            <a:ext cx="533400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4" name="Line 46"/>
          <p:cNvSpPr>
            <a:spLocks noChangeShapeType="1"/>
          </p:cNvSpPr>
          <p:nvPr/>
        </p:nvSpPr>
        <p:spPr bwMode="auto">
          <a:xfrm>
            <a:off x="1850998" y="3779824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 flipV="1">
            <a:off x="2765398" y="2408224"/>
            <a:ext cx="0" cy="1243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6" name="Line 48"/>
          <p:cNvSpPr>
            <a:spLocks noChangeShapeType="1"/>
          </p:cNvSpPr>
          <p:nvPr/>
        </p:nvSpPr>
        <p:spPr bwMode="auto">
          <a:xfrm flipH="1">
            <a:off x="3451198" y="309402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7" name="Line 49"/>
          <p:cNvSpPr>
            <a:spLocks noChangeShapeType="1"/>
          </p:cNvSpPr>
          <p:nvPr/>
        </p:nvSpPr>
        <p:spPr bwMode="auto">
          <a:xfrm>
            <a:off x="3451198" y="309402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8" name="Line 50"/>
          <p:cNvSpPr>
            <a:spLocks noChangeShapeType="1"/>
          </p:cNvSpPr>
          <p:nvPr/>
        </p:nvSpPr>
        <p:spPr bwMode="auto">
          <a:xfrm>
            <a:off x="3451198" y="3627424"/>
            <a:ext cx="457200" cy="2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39" name="Line 51"/>
          <p:cNvSpPr>
            <a:spLocks noChangeShapeType="1"/>
          </p:cNvSpPr>
          <p:nvPr/>
        </p:nvSpPr>
        <p:spPr bwMode="auto">
          <a:xfrm>
            <a:off x="3908398" y="3627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0" name="Line 52"/>
          <p:cNvSpPr>
            <a:spLocks noChangeShapeType="1"/>
          </p:cNvSpPr>
          <p:nvPr/>
        </p:nvSpPr>
        <p:spPr bwMode="auto">
          <a:xfrm flipH="1">
            <a:off x="3603598" y="3932224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1" name="Line 53"/>
          <p:cNvSpPr>
            <a:spLocks noChangeShapeType="1"/>
          </p:cNvSpPr>
          <p:nvPr/>
        </p:nvSpPr>
        <p:spPr bwMode="auto">
          <a:xfrm>
            <a:off x="3603598" y="2408224"/>
            <a:ext cx="76200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2" name="Line 54"/>
          <p:cNvSpPr>
            <a:spLocks noChangeShapeType="1"/>
          </p:cNvSpPr>
          <p:nvPr/>
        </p:nvSpPr>
        <p:spPr bwMode="auto">
          <a:xfrm>
            <a:off x="4975198" y="309402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3" name="Line 55"/>
          <p:cNvSpPr>
            <a:spLocks noChangeShapeType="1"/>
          </p:cNvSpPr>
          <p:nvPr/>
        </p:nvSpPr>
        <p:spPr bwMode="auto">
          <a:xfrm>
            <a:off x="5127598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4" name="Line 56"/>
          <p:cNvSpPr>
            <a:spLocks noChangeShapeType="1"/>
          </p:cNvSpPr>
          <p:nvPr/>
        </p:nvSpPr>
        <p:spPr bwMode="auto">
          <a:xfrm flipH="1">
            <a:off x="4517998" y="355122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5" name="Line 57"/>
          <p:cNvSpPr>
            <a:spLocks noChangeShapeType="1"/>
          </p:cNvSpPr>
          <p:nvPr/>
        </p:nvSpPr>
        <p:spPr bwMode="auto">
          <a:xfrm>
            <a:off x="4517998" y="3551224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6" name="Line 58"/>
          <p:cNvSpPr>
            <a:spLocks noChangeShapeType="1"/>
          </p:cNvSpPr>
          <p:nvPr/>
        </p:nvSpPr>
        <p:spPr bwMode="auto">
          <a:xfrm>
            <a:off x="4517998" y="3932224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7" name="Line 59"/>
          <p:cNvSpPr>
            <a:spLocks noChangeShapeType="1"/>
          </p:cNvSpPr>
          <p:nvPr/>
        </p:nvSpPr>
        <p:spPr bwMode="auto">
          <a:xfrm>
            <a:off x="4746598" y="2408224"/>
            <a:ext cx="838200" cy="1243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8" name="Line 60"/>
          <p:cNvSpPr>
            <a:spLocks noChangeShapeType="1"/>
          </p:cNvSpPr>
          <p:nvPr/>
        </p:nvSpPr>
        <p:spPr bwMode="auto">
          <a:xfrm flipH="1">
            <a:off x="6499198" y="3094024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49" name="Line 61"/>
          <p:cNvSpPr>
            <a:spLocks noChangeShapeType="1"/>
          </p:cNvSpPr>
          <p:nvPr/>
        </p:nvSpPr>
        <p:spPr bwMode="auto">
          <a:xfrm>
            <a:off x="6499198" y="309402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0" name="Line 62"/>
          <p:cNvSpPr>
            <a:spLocks noChangeShapeType="1"/>
          </p:cNvSpPr>
          <p:nvPr/>
        </p:nvSpPr>
        <p:spPr bwMode="auto">
          <a:xfrm>
            <a:off x="6499198" y="3551224"/>
            <a:ext cx="685800" cy="2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1" name="Line 63"/>
          <p:cNvSpPr>
            <a:spLocks noChangeShapeType="1"/>
          </p:cNvSpPr>
          <p:nvPr/>
        </p:nvSpPr>
        <p:spPr bwMode="auto">
          <a:xfrm>
            <a:off x="7184998" y="3551224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2" name="Line 64"/>
          <p:cNvSpPr>
            <a:spLocks noChangeShapeType="1"/>
          </p:cNvSpPr>
          <p:nvPr/>
        </p:nvSpPr>
        <p:spPr bwMode="auto">
          <a:xfrm flipH="1">
            <a:off x="6727798" y="3932224"/>
            <a:ext cx="457200" cy="2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3" name="Line 65"/>
          <p:cNvSpPr>
            <a:spLocks noChangeShapeType="1"/>
          </p:cNvSpPr>
          <p:nvPr/>
        </p:nvSpPr>
        <p:spPr bwMode="auto">
          <a:xfrm>
            <a:off x="5584798" y="2408224"/>
            <a:ext cx="1295400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4" name="Line 66"/>
          <p:cNvSpPr>
            <a:spLocks noChangeShapeType="1"/>
          </p:cNvSpPr>
          <p:nvPr/>
        </p:nvSpPr>
        <p:spPr bwMode="auto">
          <a:xfrm>
            <a:off x="1927198" y="3094024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5" name="Line 67"/>
          <p:cNvSpPr>
            <a:spLocks noChangeShapeType="1"/>
          </p:cNvSpPr>
          <p:nvPr/>
        </p:nvSpPr>
        <p:spPr bwMode="auto">
          <a:xfrm flipH="1">
            <a:off x="1850998" y="3094024"/>
            <a:ext cx="533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6" name="Line 68"/>
          <p:cNvSpPr>
            <a:spLocks noChangeShapeType="1"/>
          </p:cNvSpPr>
          <p:nvPr/>
        </p:nvSpPr>
        <p:spPr bwMode="auto">
          <a:xfrm>
            <a:off x="7261198" y="3270237"/>
            <a:ext cx="381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557" name="Rectangle 69"/>
          <p:cNvSpPr>
            <a:spLocks noChangeArrowheads="1"/>
          </p:cNvSpPr>
          <p:nvPr/>
        </p:nvSpPr>
        <p:spPr bwMode="auto">
          <a:xfrm>
            <a:off x="7129436" y="3773474"/>
            <a:ext cx="1679947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dirty="0"/>
              <a:t>를 삭제</a:t>
            </a:r>
          </a:p>
          <a:p>
            <a:r>
              <a:rPr lang="ko-KR" altLang="en-US" sz="1200" dirty="0"/>
              <a:t> 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언더플로</a:t>
            </a:r>
            <a:r>
              <a:rPr lang="ko-KR" altLang="en-US" sz="1200" dirty="0"/>
              <a:t>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왼쪽 </a:t>
            </a:r>
            <a:r>
              <a:rPr lang="ko-KR" altLang="en-US" sz="1200" dirty="0" err="1"/>
              <a:t>노드와</a:t>
            </a:r>
            <a:r>
              <a:rPr lang="ko-KR" altLang="en-US" sz="1200" dirty="0"/>
              <a:t> 합병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계속 </a:t>
            </a:r>
            <a:r>
              <a:rPr lang="ko-KR" altLang="en-US" sz="1200" dirty="0" err="1" smtClean="0"/>
              <a:t>언더플로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err="1" smtClean="0"/>
              <a:t>상위노드에서</a:t>
            </a:r>
            <a:r>
              <a:rPr lang="ko-KR" altLang="en-US" sz="1200" dirty="0" smtClean="0"/>
              <a:t> 재분배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100" name="Rectangle 2"/>
          <p:cNvSpPr txBox="1">
            <a:spLocks noChangeArrowheads="1"/>
          </p:cNvSpPr>
          <p:nvPr/>
        </p:nvSpPr>
        <p:spPr>
          <a:xfrm>
            <a:off x="1714480" y="500042"/>
            <a:ext cx="6500858" cy="64291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B+</a:t>
            </a:r>
            <a:r>
              <a:rPr kumimoji="1" lang="ko-KR" alt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트리에서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동녘M" pitchFamily="18" charset="-127"/>
                <a:ea typeface="HY동녘M" pitchFamily="18" charset="-127"/>
                <a:cs typeface="+mj-cs"/>
              </a:rPr>
              <a:t> 삭제하는 예</a:t>
            </a:r>
            <a:endParaRPr kumimoji="1" lang="ko-KR" altLang="en-US" sz="4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동녘M" pitchFamily="18" charset="-127"/>
              <a:ea typeface="HY동녘M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95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222898" y="22048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375298" y="22048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 dirty="0" smtClean="0"/>
              <a:t>6</a:t>
            </a:r>
            <a:endParaRPr lang="en-US" altLang="ko-KR" sz="1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213498" y="22048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76861" y="22969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15061" y="22969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03498" y="3576464"/>
            <a:ext cx="1358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79698" y="36526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1   </a:t>
            </a:r>
            <a:r>
              <a:rPr lang="en-US" altLang="ko-KR" sz="1400" dirty="0"/>
              <a:t>0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2540148" y="35701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930548" y="36463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500461" y="36685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546498" y="28906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2698898" y="28906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/>
              <a:t>1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537098" y="28906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 altLang="ko-KR" sz="1600" dirty="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00461" y="2982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338661" y="2982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176861" y="2982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365898" y="2890664"/>
            <a:ext cx="1816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5518298" y="28906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r>
              <a:rPr lang="en-US" altLang="ko-KR" sz="1400" dirty="0" smtClean="0"/>
              <a:t>  7</a:t>
            </a:r>
            <a:endParaRPr lang="en-US" altLang="ko-KR" sz="1400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356498" y="2890664"/>
            <a:ext cx="5969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5319861" y="2982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6158061" y="2982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2927498" y="4414664"/>
            <a:ext cx="1435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003698" y="44908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6   </a:t>
            </a:r>
            <a:r>
              <a:rPr lang="en-US" altLang="ko-KR" sz="1400" dirty="0"/>
              <a:t>0</a:t>
            </a: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4064148" y="44083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3454548" y="44845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4176861" y="4506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222898" y="3576464"/>
            <a:ext cx="14351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299098" y="36526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</a:t>
            </a:r>
            <a:r>
              <a:rPr lang="en-US" altLang="ko-KR" sz="1400" dirty="0" smtClean="0"/>
              <a:t>7    </a:t>
            </a:r>
            <a:r>
              <a:rPr lang="en-US" altLang="ko-KR" sz="1400" dirty="0"/>
              <a:t>0</a:t>
            </a: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5435748" y="35701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4749948" y="36463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472261" y="36685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5975498" y="4414664"/>
            <a:ext cx="15113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6051698" y="4490864"/>
            <a:ext cx="6731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/>
            <a:r>
              <a:rPr lang="en-US" altLang="ko-KR" sz="1400" dirty="0"/>
              <a:t>   </a:t>
            </a:r>
            <a:r>
              <a:rPr lang="en-US" altLang="ko-KR" sz="1400" dirty="0" smtClean="0"/>
              <a:t>8   </a:t>
            </a:r>
            <a:r>
              <a:rPr lang="en-US" altLang="ko-KR" sz="1400" dirty="0"/>
              <a:t>0</a:t>
            </a:r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7264548" y="44083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>
            <a:off x="6502548" y="44845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7301061" y="4506739"/>
            <a:ext cx="29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Char char="•"/>
            </a:pPr>
            <a:r>
              <a:rPr lang="en-US" altLang="ko-KR" sz="1400"/>
              <a:t> </a:t>
            </a: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 flipH="1">
            <a:off x="4216548" y="2427114"/>
            <a:ext cx="76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>
            <a:off x="5130948" y="2427114"/>
            <a:ext cx="228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 flipH="1">
            <a:off x="2082948" y="3112914"/>
            <a:ext cx="533400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2540148" y="4484514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V="1">
            <a:off x="3454548" y="3112914"/>
            <a:ext cx="0" cy="1243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 flipH="1">
            <a:off x="4140348" y="379871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>
            <a:off x="4140348" y="37987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0" name="Line 50"/>
          <p:cNvSpPr>
            <a:spLocks noChangeShapeType="1"/>
          </p:cNvSpPr>
          <p:nvPr/>
        </p:nvSpPr>
        <p:spPr bwMode="auto">
          <a:xfrm>
            <a:off x="4140348" y="4332114"/>
            <a:ext cx="457200" cy="2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4597548" y="433211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2" name="Line 52"/>
          <p:cNvSpPr>
            <a:spLocks noChangeShapeType="1"/>
          </p:cNvSpPr>
          <p:nvPr/>
        </p:nvSpPr>
        <p:spPr bwMode="auto">
          <a:xfrm flipH="1">
            <a:off x="4292748" y="4636914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" name="Line 54"/>
          <p:cNvSpPr>
            <a:spLocks noChangeShapeType="1"/>
          </p:cNvSpPr>
          <p:nvPr/>
        </p:nvSpPr>
        <p:spPr bwMode="auto">
          <a:xfrm>
            <a:off x="5664348" y="379871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>
            <a:off x="5816748" y="3798714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 flipH="1">
            <a:off x="5207148" y="425591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5207148" y="4255914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>
            <a:off x="5207148" y="4636914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" name="Line 59"/>
          <p:cNvSpPr>
            <a:spLocks noChangeShapeType="1"/>
          </p:cNvSpPr>
          <p:nvPr/>
        </p:nvSpPr>
        <p:spPr bwMode="auto">
          <a:xfrm flipH="1">
            <a:off x="5015061" y="3112915"/>
            <a:ext cx="420687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5" name="Line 65"/>
          <p:cNvSpPr>
            <a:spLocks noChangeShapeType="1"/>
          </p:cNvSpPr>
          <p:nvPr/>
        </p:nvSpPr>
        <p:spPr bwMode="auto">
          <a:xfrm>
            <a:off x="6273948" y="3112914"/>
            <a:ext cx="1143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6" name="Line 66"/>
          <p:cNvSpPr>
            <a:spLocks noChangeShapeType="1"/>
          </p:cNvSpPr>
          <p:nvPr/>
        </p:nvSpPr>
        <p:spPr bwMode="auto">
          <a:xfrm>
            <a:off x="2616348" y="3798714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" name="Line 67"/>
          <p:cNvSpPr>
            <a:spLocks noChangeShapeType="1"/>
          </p:cNvSpPr>
          <p:nvPr/>
        </p:nvSpPr>
        <p:spPr bwMode="auto">
          <a:xfrm flipH="1">
            <a:off x="2540148" y="3798714"/>
            <a:ext cx="533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79512" y="1844824"/>
            <a:ext cx="8568952" cy="2808312"/>
            <a:chOff x="0" y="0"/>
            <a:chExt cx="7027947" cy="1770247"/>
          </a:xfrm>
        </p:grpSpPr>
        <p:sp>
          <p:nvSpPr>
            <p:cNvPr id="5" name="직사각형 4"/>
            <p:cNvSpPr/>
            <p:nvPr/>
          </p:nvSpPr>
          <p:spPr>
            <a:xfrm>
              <a:off x="3493839" y="65037"/>
              <a:ext cx="346260" cy="2879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05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90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0" y="723097"/>
              <a:ext cx="1780777" cy="433005"/>
              <a:chOff x="0" y="723094"/>
              <a:chExt cx="2232248" cy="433189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46670" y="794532"/>
                <a:ext cx="504056" cy="288032"/>
                <a:chOff x="46670" y="794532"/>
                <a:chExt cx="504056" cy="288032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406710" y="794532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46670" y="794532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5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70" name="그룹 69"/>
              <p:cNvGrpSpPr/>
              <p:nvPr/>
            </p:nvGrpSpPr>
            <p:grpSpPr>
              <a:xfrm>
                <a:off x="569516" y="793391"/>
                <a:ext cx="504056" cy="288032"/>
                <a:chOff x="569516" y="793391"/>
                <a:chExt cx="504056" cy="288032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929556" y="793391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69516" y="793391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 dirty="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10</a:t>
                  </a:r>
                  <a:endParaRPr lang="ko-KR" sz="28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1090452" y="795673"/>
                <a:ext cx="504056" cy="288032"/>
                <a:chOff x="1090452" y="795673"/>
                <a:chExt cx="504056" cy="288032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1450492" y="795673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1090452" y="795673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15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1613298" y="794532"/>
                <a:ext cx="504056" cy="288032"/>
                <a:chOff x="1613298" y="794532"/>
                <a:chExt cx="504056" cy="288032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1973338" y="794532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613298" y="794532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20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0" y="723094"/>
                <a:ext cx="2232248" cy="4331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166805" y="1332362"/>
              <a:ext cx="1780777" cy="433005"/>
              <a:chOff x="1166807" y="1332356"/>
              <a:chExt cx="2232248" cy="433189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1213477" y="1403794"/>
                <a:ext cx="504056" cy="288032"/>
                <a:chOff x="1213477" y="1403794"/>
                <a:chExt cx="504056" cy="288032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1573517" y="1403794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1213477" y="1403794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40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1728489" y="1402653"/>
                <a:ext cx="504056" cy="288032"/>
                <a:chOff x="1728489" y="1402653"/>
                <a:chExt cx="504056" cy="288032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2088529" y="1402653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1728489" y="1402653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 dirty="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45</a:t>
                  </a:r>
                  <a:endParaRPr lang="ko-KR" sz="28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2249425" y="1400129"/>
                <a:ext cx="504056" cy="288033"/>
                <a:chOff x="2249425" y="1400129"/>
                <a:chExt cx="504056" cy="288033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2609465" y="1400129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2249425" y="1400130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50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2772271" y="1403793"/>
                <a:ext cx="504056" cy="288034"/>
                <a:chOff x="2772271" y="1403793"/>
                <a:chExt cx="504056" cy="28803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3132311" y="1403793"/>
                  <a:ext cx="144016" cy="2880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 latinLnBrk="1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FFFFFF"/>
                      </a:solidFill>
                      <a:effectLst/>
                      <a:latin typeface="바탕" panose="02030600000101010101" pitchFamily="18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 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2772271" y="1403795"/>
                  <a:ext cx="353219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050" kern="1200">
                      <a:solidFill>
                        <a:srgbClr val="000000"/>
                      </a:solidFill>
                      <a:effectLst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55</a:t>
                  </a:r>
                  <a:endParaRPr lang="ko-KR" sz="28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sp>
            <p:nvSpPr>
              <p:cNvPr id="60" name="직사각형 59"/>
              <p:cNvSpPr/>
              <p:nvPr/>
            </p:nvSpPr>
            <p:spPr>
              <a:xfrm>
                <a:off x="1166807" y="1332356"/>
                <a:ext cx="2232248" cy="4331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559420" y="794501"/>
              <a:ext cx="402112" cy="287908"/>
              <a:chOff x="2559420" y="794501"/>
              <a:chExt cx="504056" cy="288032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919460" y="794501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559420" y="794501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60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964030" y="793361"/>
              <a:ext cx="402112" cy="287908"/>
              <a:chOff x="2956101" y="793361"/>
              <a:chExt cx="504055" cy="288032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316140" y="793361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 dirty="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956101" y="793361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65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2525878" y="733020"/>
              <a:ext cx="1780780" cy="4330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144403" y="1410933"/>
              <a:ext cx="402112" cy="287908"/>
              <a:chOff x="4144403" y="1410933"/>
              <a:chExt cx="504056" cy="288032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504443" y="1410933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4144403" y="1410933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80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555255" y="1409792"/>
              <a:ext cx="402112" cy="287908"/>
              <a:chOff x="4548919" y="1409792"/>
              <a:chExt cx="504056" cy="28803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908959" y="1409792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548919" y="1409792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85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64582" y="1412073"/>
              <a:ext cx="402112" cy="287908"/>
              <a:chOff x="4951910" y="1412073"/>
              <a:chExt cx="504056" cy="288032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5311950" y="1412073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951910" y="1412073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 dirty="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90</a:t>
                </a:r>
                <a:endParaRPr lang="ko-KR" sz="28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093766" y="1337244"/>
              <a:ext cx="1780780" cy="4330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326835" y="65037"/>
              <a:ext cx="402112" cy="287908"/>
              <a:chOff x="2326835" y="65037"/>
              <a:chExt cx="504056" cy="28803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686875" y="65037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326835" y="65037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20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2738950" y="63896"/>
              <a:ext cx="402112" cy="287908"/>
              <a:chOff x="2738950" y="63896"/>
              <a:chExt cx="504056" cy="288032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098990" y="63896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738950" y="63896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55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3149164" y="66177"/>
              <a:ext cx="402111" cy="287908"/>
              <a:chOff x="3149170" y="66177"/>
              <a:chExt cx="504056" cy="288032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149170" y="66177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65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3509210" y="66177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3840098" y="65037"/>
              <a:ext cx="114889" cy="287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14328" y="64467"/>
              <a:ext cx="114889" cy="287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>
              <a:stCxn id="19" idx="1"/>
              <a:endCxn id="73" idx="0"/>
            </p:cNvCxnSpPr>
            <p:nvPr/>
          </p:nvCxnSpPr>
          <p:spPr>
            <a:xfrm flipH="1">
              <a:off x="890389" y="208421"/>
              <a:ext cx="1323939" cy="5146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44" idx="2"/>
              <a:endCxn id="60" idx="0"/>
            </p:cNvCxnSpPr>
            <p:nvPr/>
          </p:nvCxnSpPr>
          <p:spPr>
            <a:xfrm flipH="1">
              <a:off x="2057196" y="352945"/>
              <a:ext cx="614307" cy="97941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3116947" y="226892"/>
              <a:ext cx="314004" cy="50612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41" idx="2"/>
              <a:endCxn id="14" idx="0"/>
            </p:cNvCxnSpPr>
            <p:nvPr/>
          </p:nvCxnSpPr>
          <p:spPr>
            <a:xfrm>
              <a:off x="3493838" y="354085"/>
              <a:ext cx="1490318" cy="98315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5297804" y="794502"/>
              <a:ext cx="402112" cy="287908"/>
              <a:chOff x="5297804" y="794502"/>
              <a:chExt cx="504056" cy="28803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657844" y="794502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5297804" y="794502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95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708656" y="793361"/>
              <a:ext cx="402112" cy="287908"/>
              <a:chOff x="5702320" y="793361"/>
              <a:chExt cx="504056" cy="288032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062360" y="793361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5702320" y="793361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 dirty="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97</a:t>
                </a:r>
                <a:endParaRPr lang="ko-KR" sz="28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117983" y="790838"/>
              <a:ext cx="402112" cy="287910"/>
              <a:chOff x="6105311" y="790836"/>
              <a:chExt cx="504056" cy="28803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465351" y="790836"/>
                <a:ext cx="144016" cy="2880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050">
                    <a:solidFill>
                      <a:srgbClr val="FFFFFF"/>
                    </a:solidFill>
                    <a:effectLst/>
                    <a:latin typeface="바탕" panose="02030600000101010101" pitchFamily="18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28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105311" y="790838"/>
                <a:ext cx="353219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sz="1050" kern="1200" dirty="0">
                    <a:solidFill>
                      <a:srgbClr val="000000"/>
                    </a:solidFill>
                    <a:effectLst/>
                    <a:ea typeface="굴림" panose="020B0600000101010101" pitchFamily="50" charset="-127"/>
                    <a:cs typeface="Times New Roman" panose="02020603050405020304" pitchFamily="18" charset="0"/>
                  </a:rPr>
                  <a:t>99</a:t>
                </a:r>
                <a:endParaRPr lang="ko-KR" sz="28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5247167" y="720813"/>
              <a:ext cx="1780780" cy="4330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28" name="직선 화살표 연결선 27"/>
            <p:cNvCxnSpPr>
              <a:endCxn id="27" idx="0"/>
            </p:cNvCxnSpPr>
            <p:nvPr/>
          </p:nvCxnSpPr>
          <p:spPr>
            <a:xfrm>
              <a:off x="3897542" y="245025"/>
              <a:ext cx="2240015" cy="47578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73" idx="3"/>
              <a:endCxn id="60" idx="1"/>
            </p:cNvCxnSpPr>
            <p:nvPr/>
          </p:nvCxnSpPr>
          <p:spPr>
            <a:xfrm flipH="1">
              <a:off x="1166807" y="939596"/>
              <a:ext cx="613971" cy="609262"/>
            </a:xfrm>
            <a:prstGeom prst="bentConnector5">
              <a:avLst>
                <a:gd name="adj1" fmla="val -37233"/>
                <a:gd name="adj2" fmla="val 50000"/>
                <a:gd name="adj3" fmla="val 1372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stCxn id="60" idx="3"/>
              <a:endCxn id="10" idx="1"/>
            </p:cNvCxnSpPr>
            <p:nvPr/>
          </p:nvCxnSpPr>
          <p:spPr>
            <a:xfrm flipH="1" flipV="1">
              <a:off x="2525878" y="949522"/>
              <a:ext cx="421707" cy="599336"/>
            </a:xfrm>
            <a:prstGeom prst="bentConnector5">
              <a:avLst>
                <a:gd name="adj1" fmla="val -54208"/>
                <a:gd name="adj2" fmla="val 50000"/>
                <a:gd name="adj3" fmla="val 15420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10" idx="3"/>
              <a:endCxn id="14" idx="1"/>
            </p:cNvCxnSpPr>
            <p:nvPr/>
          </p:nvCxnSpPr>
          <p:spPr>
            <a:xfrm flipH="1">
              <a:off x="4093766" y="949522"/>
              <a:ext cx="212892" cy="604224"/>
            </a:xfrm>
            <a:prstGeom prst="bentConnector5">
              <a:avLst>
                <a:gd name="adj1" fmla="val -107378"/>
                <a:gd name="adj2" fmla="val 50000"/>
                <a:gd name="adj3" fmla="val 20737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4" idx="3"/>
              <a:endCxn id="27" idx="1"/>
            </p:cNvCxnSpPr>
            <p:nvPr/>
          </p:nvCxnSpPr>
          <p:spPr>
            <a:xfrm flipH="1" flipV="1">
              <a:off x="5247167" y="937315"/>
              <a:ext cx="627379" cy="616431"/>
            </a:xfrm>
            <a:prstGeom prst="bentConnector5">
              <a:avLst>
                <a:gd name="adj1" fmla="val -36437"/>
                <a:gd name="adj2" fmla="val 50000"/>
                <a:gd name="adj3" fmla="val 13643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174206" y="0"/>
              <a:ext cx="1842313" cy="4330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050">
                  <a:solidFill>
                    <a:srgbClr val="FFFFFF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28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1144387" y="5171984"/>
            <a:ext cx="5986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  <a:cs typeface="Times New Roman" panose="02020603050405020304" pitchFamily="18" charset="0"/>
              </a:rPr>
              <a:t>연산순서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 : </a:t>
            </a:r>
            <a:r>
              <a:rPr lang="ko-KR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  <a:cs typeface="Times New Roman" panose="02020603050405020304" pitchFamily="18" charset="0"/>
              </a:rPr>
              <a:t>삽입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 30, </a:t>
            </a:r>
            <a:r>
              <a:rPr lang="ko-KR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  <a:cs typeface="Times New Roman" panose="02020603050405020304" pitchFamily="18" charset="0"/>
              </a:rPr>
              <a:t>삭제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 65, </a:t>
            </a:r>
            <a:r>
              <a:rPr lang="ko-KR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  <a:cs typeface="Times New Roman" panose="02020603050405020304" pitchFamily="18" charset="0"/>
              </a:rPr>
              <a:t>삭제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 </a:t>
            </a: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80</a:t>
            </a:r>
          </a:p>
          <a:p>
            <a:endParaRPr lang="en-US" altLang="ko-KR" b="1" kern="0" dirty="0">
              <a:solidFill>
                <a:srgbClr val="000000"/>
              </a:solidFill>
              <a:latin typeface="Times New Roman" panose="02020603050405020304" pitchFamily="18" charset="0"/>
              <a:ea typeface="굴림체" panose="020B0609000101010101" pitchFamily="49" charset="-127"/>
            </a:endParaRPr>
          </a:p>
          <a:p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이 </a:t>
            </a: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B+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체" panose="020B0609000101010101" pitchFamily="49" charset="-127"/>
              </a:rPr>
              <a:t>트리의 최종 모양을 그려라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2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A77316-14D1-43AA-8A7C-D5D2952BDC5C}" type="slidenum">
              <a:rPr lang="ko-KR" altLang="en-US"/>
              <a:pPr/>
              <a:t>96</a:t>
            </a:fld>
            <a:endParaRPr lang="en-US" altLang="ko-KR"/>
          </a:p>
        </p:txBody>
      </p:sp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43800" cy="609600"/>
          </a:xfrm>
        </p:spPr>
        <p:txBody>
          <a:bodyPr/>
          <a:lstStyle/>
          <a:p>
            <a:r>
              <a:rPr lang="ko-KR" altLang="en-US"/>
              <a:t>다중키 인덱스</a:t>
            </a:r>
            <a:endParaRPr lang="en-US" altLang="ko-KR"/>
          </a:p>
        </p:txBody>
      </p:sp>
      <p:sp>
        <p:nvSpPr>
          <p:cNvPr id="9" name="Freeform 3"/>
          <p:cNvSpPr>
            <a:spLocks/>
          </p:cNvSpPr>
          <p:nvPr/>
        </p:nvSpPr>
        <p:spPr bwMode="gray">
          <a:xfrm>
            <a:off x="1025501" y="2116129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0" name="Freeform 4"/>
          <p:cNvSpPr>
            <a:spLocks/>
          </p:cNvSpPr>
          <p:nvPr/>
        </p:nvSpPr>
        <p:spPr bwMode="gray">
          <a:xfrm rot="10800000">
            <a:off x="6083276" y="1568449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1195364" y="1757362"/>
            <a:ext cx="6629400" cy="1125535"/>
          </a:xfrm>
          <a:prstGeom prst="rect">
            <a:avLst/>
          </a:prstGeom>
          <a:solidFill>
            <a:srgbClr val="E08500"/>
          </a:solidFill>
          <a:ln w="254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sy="50000" kx="-2453608" rotWithShape="0">
              <a:srgbClr val="B2B2B2">
                <a:alpha val="50000"/>
              </a:srgbClr>
            </a:outerShdw>
          </a:effectLst>
        </p:spPr>
        <p:txBody>
          <a:bodyPr anchor="ctr"/>
          <a:lstStyle/>
          <a:p>
            <a:r>
              <a:rPr lang="ko-KR" altLang="en-US" dirty="0" smtClean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여러 필드의 조합에 따라 순서화 된 인덱스</a:t>
            </a:r>
            <a:endParaRPr lang="en-US" altLang="ko-KR" dirty="0" smtClean="0">
              <a:solidFill>
                <a:srgbClr val="FFFF00"/>
              </a:solidFill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00100" y="3429000"/>
            <a:ext cx="7199337" cy="2513024"/>
            <a:chOff x="1142976" y="2112963"/>
            <a:chExt cx="7199337" cy="3829061"/>
          </a:xfrm>
        </p:grpSpPr>
        <p:grpSp>
          <p:nvGrpSpPr>
            <p:cNvPr id="12" name="그룹 16"/>
            <p:cNvGrpSpPr/>
            <p:nvPr/>
          </p:nvGrpSpPr>
          <p:grpSpPr>
            <a:xfrm>
              <a:off x="1189038" y="2112963"/>
              <a:ext cx="7153275" cy="2959111"/>
              <a:chOff x="1189038" y="2112963"/>
              <a:chExt cx="7153275" cy="2857500"/>
            </a:xfrm>
          </p:grpSpPr>
          <p:sp>
            <p:nvSpPr>
              <p:cNvPr id="13" name="AutoShape 81"/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AutoShape 82"/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4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AutoShape 83"/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AutoShape 84"/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Text Box 92"/>
              <p:cNvSpPr txBox="1">
                <a:spLocks noChangeArrowheads="1"/>
              </p:cNvSpPr>
              <p:nvPr/>
            </p:nvSpPr>
            <p:spPr bwMode="gray">
              <a:xfrm>
                <a:off x="1357290" y="2953855"/>
                <a:ext cx="6800850" cy="122270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ko-KR" altLang="en-US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여러 필드의 조합에 따라 어떻게 순서화 할까</a:t>
                </a:r>
                <a:r>
                  <a:rPr lang="en-US" altLang="ko-KR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  <a:p>
                <a:pPr marL="514350" indent="-514350">
                  <a:buAutoNum type="arabicPeriod"/>
                </a:pPr>
                <a:r>
                  <a:rPr lang="ko-KR" altLang="en-US" dirty="0" err="1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다중키</a:t>
                </a:r>
                <a:r>
                  <a:rPr lang="ko-KR" altLang="en-US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인덱스는 어느 경우에 사용될까</a:t>
                </a:r>
                <a:r>
                  <a:rPr lang="en-US" altLang="ko-KR" dirty="0" smtClean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sp>
          <p:nvSpPr>
            <p:cNvPr id="24" name="AutoShape 93"/>
            <p:cNvSpPr>
              <a:spLocks noChangeArrowheads="1"/>
            </p:cNvSpPr>
            <p:nvPr/>
          </p:nvSpPr>
          <p:spPr bwMode="gray">
            <a:xfrm>
              <a:off x="1142976" y="5072074"/>
              <a:ext cx="7153275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94"/>
            <p:cNvSpPr>
              <a:spLocks noChangeArrowheads="1"/>
            </p:cNvSpPr>
            <p:nvPr/>
          </p:nvSpPr>
          <p:spPr bwMode="gray">
            <a:xfrm>
              <a:off x="1290614" y="5095886"/>
              <a:ext cx="6842125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86248" y="3000372"/>
            <a:ext cx="785813" cy="830263"/>
            <a:chOff x="4383087" y="3000372"/>
            <a:chExt cx="785813" cy="830263"/>
          </a:xfrm>
        </p:grpSpPr>
        <p:grpSp>
          <p:nvGrpSpPr>
            <p:cNvPr id="18" name="Group 85"/>
            <p:cNvGrpSpPr>
              <a:grpSpLocks/>
            </p:cNvGrpSpPr>
            <p:nvPr/>
          </p:nvGrpSpPr>
          <p:grpSpPr bwMode="auto">
            <a:xfrm>
              <a:off x="4383087" y="3090860"/>
              <a:ext cx="785813" cy="642937"/>
              <a:chOff x="1289" y="582"/>
              <a:chExt cx="668" cy="668"/>
            </a:xfrm>
          </p:grpSpPr>
          <p:sp>
            <p:nvSpPr>
              <p:cNvPr id="19" name="Oval 86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7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21" name="Oval 88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22" name="Oval 89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23" name="Oval 90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6" name="TextBox 18"/>
            <p:cNvSpPr txBox="1">
              <a:spLocks noChangeArrowheads="1"/>
            </p:cNvSpPr>
            <p:nvPr/>
          </p:nvSpPr>
          <p:spPr bwMode="auto">
            <a:xfrm>
              <a:off x="4500562" y="3000372"/>
              <a:ext cx="530225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48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0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|89.7|92|119.9|73.8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|147.8|23.4|6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|147.8|23.4|6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4.9|18.7|12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3|71.4|96.6|6.3|62.1|79.5|2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|89.7|92|119.9|73.8|44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4.3|38.7|37.9|38.1|4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|11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3.6|17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100.3|7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27.6|4|4.1|72.5|89.1|112.7|9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21.8|56.9|8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7.9|72.5|55.5|81.3|119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5.1|135.7|36.3|55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63.5|16.8|114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1.9|47.5|70.5|61.1|35.2|90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4|71.7|4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2.3|18.1|84.1|5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0.5|22|33.2|40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46|7.4|14.6|20.2|23.6|7.3|18.2|23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0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7|274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3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7|14.5|19.6|58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|2.5|15|17.3|21.6|120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6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3|62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5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5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|4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9.5|27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|1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.6|1.3|1|45.8|1.1|0.8|0.5|6.5|10.2|0.6|0.6|66.7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24751</TotalTime>
  <Words>4406</Words>
  <Application>Microsoft Office PowerPoint</Application>
  <PresentationFormat>화면 슬라이드 쇼(4:3)</PresentationFormat>
  <Paragraphs>1874</Paragraphs>
  <Slides>96</Slides>
  <Notes>90</Notes>
  <HiddenSlides>0</HiddenSlides>
  <MMClips>4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15" baseType="lpstr">
      <vt:lpstr>HY견고딕</vt:lpstr>
      <vt:lpstr>HY견명조</vt:lpstr>
      <vt:lpstr>HY그래픽M</vt:lpstr>
      <vt:lpstr>HY동녘B</vt:lpstr>
      <vt:lpstr>HY동녘M</vt:lpstr>
      <vt:lpstr>HY울릉도M</vt:lpstr>
      <vt:lpstr>MD솔체</vt:lpstr>
      <vt:lpstr>굴림</vt:lpstr>
      <vt:lpstr>굴림체</vt:lpstr>
      <vt:lpstr>돋움</vt:lpstr>
      <vt:lpstr>맑은 고딕</vt:lpstr>
      <vt:lpstr>바탕</vt:lpstr>
      <vt:lpstr>Arial</vt:lpstr>
      <vt:lpstr>Segoe UI Black</vt:lpstr>
      <vt:lpstr>Symbol</vt:lpstr>
      <vt:lpstr>Tahoma</vt:lpstr>
      <vt:lpstr>Times New Roman</vt:lpstr>
      <vt:lpstr>Wingdings</vt:lpstr>
      <vt:lpstr>인터넷 세상</vt:lpstr>
      <vt:lpstr>Databases 화일의 인덱스 구조</vt:lpstr>
      <vt:lpstr>PowerPoint 프레젠테이션</vt:lpstr>
      <vt:lpstr>PowerPoint 프레젠테이션</vt:lpstr>
      <vt:lpstr>레코드의 특징</vt:lpstr>
      <vt:lpstr>기억을 되살려 봅시다.</vt:lpstr>
      <vt:lpstr>생각해 봅시다.</vt:lpstr>
      <vt:lpstr>생각해 봅시다.</vt:lpstr>
      <vt:lpstr>생각해 봅시다.</vt:lpstr>
      <vt:lpstr>PowerPoint 프레젠테이션</vt:lpstr>
      <vt:lpstr>생각해 봅시다.</vt:lpstr>
      <vt:lpstr>기억나시나요?</vt:lpstr>
      <vt:lpstr>PowerPoint 프레젠테이션</vt:lpstr>
      <vt:lpstr>생각해 봅시다.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생각해봅시다</vt:lpstr>
      <vt:lpstr>PowerPoint 프레젠테이션</vt:lpstr>
      <vt:lpstr>PowerPoint 프레젠테이션</vt:lpstr>
      <vt:lpstr>정리해봅시다</vt:lpstr>
      <vt:lpstr>PowerPoint 프레젠테이션</vt:lpstr>
      <vt:lpstr>PowerPoint 프레젠테이션</vt:lpstr>
      <vt:lpstr>PowerPoint 프레젠테이션</vt:lpstr>
      <vt:lpstr>PowerPoint 프레젠테이션</vt:lpstr>
      <vt:lpstr>삽입, 삭제 정리해봅시다</vt:lpstr>
      <vt:lpstr>인덱스란?</vt:lpstr>
      <vt:lpstr>인덱스 엔트리</vt:lpstr>
      <vt:lpstr>일반적인 인덱스 구조</vt:lpstr>
      <vt:lpstr>일반적인 인덱스 구조</vt:lpstr>
      <vt:lpstr>일반적인 인덱스 구조</vt:lpstr>
      <vt:lpstr>일반적인 인덱스 구조</vt:lpstr>
      <vt:lpstr>PowerPoint 프레젠테이션</vt:lpstr>
      <vt:lpstr>PowerPoint 프레젠테이션</vt:lpstr>
      <vt:lpstr>PowerPoint 프레젠테이션</vt:lpstr>
      <vt:lpstr>순서화일의  순서키 필드에 대한 기본 인덱스</vt:lpstr>
      <vt:lpstr>PowerPoint 프레젠테이션</vt:lpstr>
      <vt:lpstr>PowerPoint 프레젠테이션</vt:lpstr>
      <vt:lpstr>PowerPoint 프레젠테이션</vt:lpstr>
      <vt:lpstr>PowerPoint 프레젠테이션</vt:lpstr>
      <vt:lpstr>순서화일의 순서키 필드에 대한 기본 인덱스</vt:lpstr>
      <vt:lpstr>순서화일의 순서키 필드에 대한 기본 인덱스</vt:lpstr>
      <vt:lpstr>순서화일의 순서키 필드에 대한 기본 인덱스</vt:lpstr>
      <vt:lpstr>순서화일의 순서키 필드에 대한 기본 인덱스</vt:lpstr>
      <vt:lpstr>인덱스의 종류</vt:lpstr>
      <vt:lpstr>화일의 크기와 성능</vt:lpstr>
      <vt:lpstr>화일의 크기 계산</vt:lpstr>
      <vt:lpstr>밀집인덱스를 사용한 접근 비용의 예</vt:lpstr>
      <vt:lpstr>단일 단계 인덱스의 유형</vt:lpstr>
      <vt:lpstr>다시 되돌아보자. 순서화일의 non-key 필드에  대한 인덱스</vt:lpstr>
      <vt:lpstr>3주차 강의 누락에 대하여</vt:lpstr>
      <vt:lpstr>다시 되돌아보자. 순서화일의 non-key 필드에  대한 인덱스</vt:lpstr>
      <vt:lpstr>다시 되돌아보자. 순서화일의 non-key 필드에  대한 인덱스</vt:lpstr>
      <vt:lpstr>  클러스터링 인덱스의 예</vt:lpstr>
      <vt:lpstr>  클러스터링 인덱스의 예</vt:lpstr>
      <vt:lpstr>밀집 보조 인덱스의 예  (블록 포인터를 갖는 경우)</vt:lpstr>
      <vt:lpstr>밀집 보조 인덱스의 예  (블록 포인터를 갖는 경우)</vt:lpstr>
      <vt:lpstr>인덱스 엔트리들이 고정 길이이고 유일한 필드값들을 갖도록 하나의 간접 단계를 이용하여 구현된, 키가 아닌 필드에 대한 보조 인덱스(레코드 포인터를 갖는 경우)</vt:lpstr>
      <vt:lpstr>생각해 봅시다.</vt:lpstr>
      <vt:lpstr>생각해 봅시다.</vt:lpstr>
      <vt:lpstr>생각해 봅시다.</vt:lpstr>
      <vt:lpstr>다단계 인덱스</vt:lpstr>
      <vt:lpstr> 2-단계 기본 인덱스의 예</vt:lpstr>
      <vt:lpstr>1단계 인덱스의 특징</vt:lpstr>
      <vt:lpstr>생각해 봅시다.</vt:lpstr>
      <vt:lpstr>생각해 봅시다.</vt:lpstr>
      <vt:lpstr>생각해 봅시다.</vt:lpstr>
      <vt:lpstr>생각해 봅시다.</vt:lpstr>
      <vt:lpstr>생각해 봅시다.</vt:lpstr>
      <vt:lpstr> 서브트리에 대한 포인터를 갖는 탐색 트리의 한 노드</vt:lpstr>
      <vt:lpstr>차수가 p = 3인 탐색 트리</vt:lpstr>
      <vt:lpstr>PowerPoint 프레젠테이션</vt:lpstr>
      <vt:lpstr>B 트리 또는 B+트리</vt:lpstr>
      <vt:lpstr>B 트리 삽입알고리즘</vt:lpstr>
      <vt:lpstr>B 트리 구조  (a) q – 1개의 탐색값을 갖는 B-트리의 한 노드  (b) 차수 p = 3인 B-트리(삽입 순서는 8, 5, 1, 7, 3, 12, 9, 6이다.)</vt:lpstr>
      <vt:lpstr>PowerPoint 프레젠테이션</vt:lpstr>
      <vt:lpstr>B+트리의 노드  (a) q – 1개의 탐색값을 갖는 내부 노드  (b) q – 1의 탑색값과 q – 1의 데이터 포인터를 가지는 B+-트리의 단말 노드</vt:lpstr>
      <vt:lpstr>PowerPoint 프레젠테이션</vt:lpstr>
      <vt:lpstr>B 트리와 B+트리 </vt:lpstr>
      <vt:lpstr>B+트리 삽입 알고리즘</vt:lpstr>
      <vt:lpstr>PowerPoint 프레젠테이션</vt:lpstr>
      <vt:lpstr>PowerPoint 프레젠테이션</vt:lpstr>
      <vt:lpstr>PowerPoint 프레젠테이션</vt:lpstr>
      <vt:lpstr>PowerPoint 프레젠테이션</vt:lpstr>
      <vt:lpstr>B+트리 삭제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다중키 인덱스</vt:lpstr>
    </vt:vector>
  </TitlesOfParts>
  <Company>우리집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지 웅</cp:lastModifiedBy>
  <cp:revision>194</cp:revision>
  <dcterms:created xsi:type="dcterms:W3CDTF">2007-03-04T09:35:15Z</dcterms:created>
  <dcterms:modified xsi:type="dcterms:W3CDTF">2021-10-17T21:47:39Z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